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BA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68"/>
    <p:restoredTop sz="94632"/>
  </p:normalViewPr>
  <p:slideViewPr>
    <p:cSldViewPr snapToGrid="0" snapToObjects="1">
      <p:cViewPr varScale="1">
        <p:scale>
          <a:sx n="111" d="100"/>
          <a:sy n="111" d="100"/>
        </p:scale>
        <p:origin x="24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7ED9872-6D3A-9044-AA0F-BC8F2AF3DDA8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BFEA3E-ADE8-114F-B470-1EC586C10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41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enome.sph.umich.edu/wiki/SAM)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Variant_Call_Format" TargetMode="External"/><Relationship Id="rId3" Type="http://schemas.openxmlformats.org/officeDocument/2006/relationships/hyperlink" Target="http://vcftools.sourceforge.net/)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Next-Generation  Sequencing 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CITI Genomics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288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09753"/>
            <a:ext cx="10058400" cy="743544"/>
          </a:xfrm>
        </p:spPr>
        <p:txBody>
          <a:bodyPr/>
          <a:lstStyle/>
          <a:p>
            <a:pPr algn="ctr"/>
            <a:r>
              <a:rPr lang="en-US" dirty="0" smtClean="0"/>
              <a:t>Read Mapping/Alignment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215342" y="1736203"/>
            <a:ext cx="994033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8626" y="1443815"/>
            <a:ext cx="12639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2"/>
                </a:solidFill>
              </a:rPr>
              <a:t>Reference Genome:</a:t>
            </a:r>
            <a:endParaRPr lang="en-US" sz="1600" dirty="0">
              <a:solidFill>
                <a:schemeClr val="accent2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399819" y="4092709"/>
            <a:ext cx="1856166" cy="369332"/>
            <a:chOff x="3427291" y="4261942"/>
            <a:chExt cx="1856166" cy="369332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3728977" y="4446608"/>
              <a:ext cx="1554480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3427291" y="42619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>
                      <a:lumMod val="50000"/>
                    </a:schemeClr>
                  </a:solidFill>
                </a:rPr>
                <a:t>1</a:t>
              </a:r>
              <a:endParaRPr lang="en-US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399819" y="4831371"/>
            <a:ext cx="1856166" cy="369332"/>
            <a:chOff x="3427291" y="4261942"/>
            <a:chExt cx="1856166" cy="369332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3728977" y="4446608"/>
              <a:ext cx="1554480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427291" y="42619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>
                      <a:lumMod val="50000"/>
                    </a:schemeClr>
                  </a:solidFill>
                </a:rPr>
                <a:t>3</a:t>
              </a:r>
              <a:endParaRPr lang="en-US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399819" y="5200702"/>
            <a:ext cx="1856166" cy="369332"/>
            <a:chOff x="3427291" y="4261942"/>
            <a:chExt cx="1856166" cy="369332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3728977" y="4446608"/>
              <a:ext cx="1554480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427291" y="42619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>
                      <a:lumMod val="50000"/>
                    </a:schemeClr>
                  </a:solidFill>
                </a:rPr>
                <a:t>4</a:t>
              </a:r>
              <a:endParaRPr lang="en-US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399819" y="4462040"/>
            <a:ext cx="1856166" cy="369332"/>
            <a:chOff x="3427291" y="4261942"/>
            <a:chExt cx="1856166" cy="369332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3728977" y="4446608"/>
              <a:ext cx="1554480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427291" y="42619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>
                      <a:lumMod val="50000"/>
                    </a:schemeClr>
                  </a:solidFill>
                </a:rPr>
                <a:t>2</a:t>
              </a:r>
              <a:endParaRPr lang="en-US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98626" y="4354318"/>
            <a:ext cx="11011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2"/>
                </a:solidFill>
              </a:rPr>
              <a:t>Some reads from a .</a:t>
            </a:r>
            <a:r>
              <a:rPr lang="en-US" sz="1600" dirty="0" err="1" smtClean="0">
                <a:solidFill>
                  <a:schemeClr val="accent2"/>
                </a:solidFill>
              </a:rPr>
              <a:t>fq</a:t>
            </a:r>
            <a:r>
              <a:rPr lang="en-US" sz="1600" dirty="0" smtClean="0">
                <a:solidFill>
                  <a:schemeClr val="accent2"/>
                </a:solidFill>
              </a:rPr>
              <a:t> file:</a:t>
            </a:r>
            <a:endParaRPr lang="en-US" sz="1600" dirty="0">
              <a:solidFill>
                <a:schemeClr val="accent2"/>
              </a:solidFill>
            </a:endParaRP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900336"/>
              </p:ext>
            </p:extLst>
          </p:nvPr>
        </p:nvGraphicFramePr>
        <p:xfrm>
          <a:off x="6185511" y="2974154"/>
          <a:ext cx="5134916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4881"/>
                <a:gridCol w="1273215"/>
                <a:gridCol w="1354238"/>
                <a:gridCol w="156258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Read ID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Mapped Pos.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Mapping Qual.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CIGAR string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3" name="Group 32"/>
          <p:cNvGrpSpPr/>
          <p:nvPr/>
        </p:nvGrpSpPr>
        <p:grpSpPr>
          <a:xfrm>
            <a:off x="2478745" y="1812217"/>
            <a:ext cx="3025249" cy="2280492"/>
            <a:chOff x="2478745" y="1812216"/>
            <a:chExt cx="3025249" cy="2280492"/>
          </a:xfrm>
        </p:grpSpPr>
        <p:grpSp>
          <p:nvGrpSpPr>
            <p:cNvPr id="22" name="Group 21"/>
            <p:cNvGrpSpPr/>
            <p:nvPr/>
          </p:nvGrpSpPr>
          <p:grpSpPr>
            <a:xfrm>
              <a:off x="3647828" y="1812216"/>
              <a:ext cx="1856166" cy="369332"/>
              <a:chOff x="3427291" y="4261942"/>
              <a:chExt cx="1856166" cy="369332"/>
            </a:xfrm>
          </p:grpSpPr>
          <p:cxnSp>
            <p:nvCxnSpPr>
              <p:cNvPr id="23" name="Straight Connector 22"/>
              <p:cNvCxnSpPr/>
              <p:nvPr/>
            </p:nvCxnSpPr>
            <p:spPr>
              <a:xfrm>
                <a:off x="3728977" y="4446608"/>
                <a:ext cx="1554480" cy="0"/>
              </a:xfrm>
              <a:prstGeom prst="line">
                <a:avLst/>
              </a:prstGeom>
              <a:ln w="38100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extBox 23"/>
              <p:cNvSpPr txBox="1"/>
              <p:nvPr/>
            </p:nvSpPr>
            <p:spPr>
              <a:xfrm>
                <a:off x="3427291" y="426194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accent5">
                        <a:lumMod val="50000"/>
                      </a:schemeClr>
                    </a:solidFill>
                  </a:rPr>
                  <a:t>1</a:t>
                </a:r>
                <a:endParaRPr lang="en-US" dirty="0">
                  <a:solidFill>
                    <a:schemeClr val="accent5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32" name="Straight Arrow Connector 31"/>
            <p:cNvCxnSpPr/>
            <p:nvPr/>
          </p:nvCxnSpPr>
          <p:spPr>
            <a:xfrm flipV="1">
              <a:off x="2478745" y="2181548"/>
              <a:ext cx="2093255" cy="1911160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6185511" y="3356658"/>
            <a:ext cx="94449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1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130005" y="3356658"/>
            <a:ext cx="125006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3553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380071" y="3356658"/>
            <a:ext cx="13542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37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734309" y="3356658"/>
            <a:ext cx="158611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100M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1389595" y="5570033"/>
            <a:ext cx="1856166" cy="369332"/>
            <a:chOff x="3427291" y="4261942"/>
            <a:chExt cx="1856166" cy="369332"/>
          </a:xfrm>
        </p:grpSpPr>
        <p:cxnSp>
          <p:nvCxnSpPr>
            <p:cNvPr id="39" name="Straight Connector 38"/>
            <p:cNvCxnSpPr/>
            <p:nvPr/>
          </p:nvCxnSpPr>
          <p:spPr>
            <a:xfrm>
              <a:off x="3728977" y="4446608"/>
              <a:ext cx="1554480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3427291" y="42619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>
                      <a:lumMod val="50000"/>
                    </a:schemeClr>
                  </a:solidFill>
                </a:rPr>
                <a:t>5</a:t>
              </a:r>
              <a:endParaRPr lang="en-US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199133" y="1828536"/>
            <a:ext cx="1856166" cy="2744002"/>
            <a:chOff x="2199133" y="1828536"/>
            <a:chExt cx="1856166" cy="2744002"/>
          </a:xfrm>
        </p:grpSpPr>
        <p:grpSp>
          <p:nvGrpSpPr>
            <p:cNvPr id="47" name="Group 46"/>
            <p:cNvGrpSpPr/>
            <p:nvPr/>
          </p:nvGrpSpPr>
          <p:grpSpPr>
            <a:xfrm>
              <a:off x="2199133" y="1828536"/>
              <a:ext cx="1856166" cy="369332"/>
              <a:chOff x="3315016" y="3815710"/>
              <a:chExt cx="1856166" cy="369332"/>
            </a:xfrm>
          </p:grpSpPr>
          <p:grpSp>
            <p:nvGrpSpPr>
              <p:cNvPr id="41" name="Group 40"/>
              <p:cNvGrpSpPr/>
              <p:nvPr/>
            </p:nvGrpSpPr>
            <p:grpSpPr>
              <a:xfrm>
                <a:off x="3315016" y="3815710"/>
                <a:ext cx="1856166" cy="369332"/>
                <a:chOff x="3427291" y="4261942"/>
                <a:chExt cx="1856166" cy="369332"/>
              </a:xfrm>
            </p:grpSpPr>
            <p:cxnSp>
              <p:nvCxnSpPr>
                <p:cNvPr id="42" name="Straight Connector 41"/>
                <p:cNvCxnSpPr/>
                <p:nvPr/>
              </p:nvCxnSpPr>
              <p:spPr>
                <a:xfrm>
                  <a:off x="3728977" y="4446608"/>
                  <a:ext cx="1554480" cy="0"/>
                </a:xfrm>
                <a:prstGeom prst="line">
                  <a:avLst/>
                </a:prstGeom>
                <a:ln w="38100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" name="TextBox 42"/>
                <p:cNvSpPr txBox="1"/>
                <p:nvPr/>
              </p:nvSpPr>
              <p:spPr>
                <a:xfrm>
                  <a:off x="3427291" y="4261942"/>
                  <a:ext cx="30168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>
                      <a:solidFill>
                        <a:schemeClr val="accent5">
                          <a:lumMod val="50000"/>
                        </a:schemeClr>
                      </a:solidFill>
                    </a:rPr>
                    <a:t>2</a:t>
                  </a:r>
                  <a:endParaRPr lang="en-US" dirty="0">
                    <a:solidFill>
                      <a:schemeClr val="accent5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44" name="Rectangle 43"/>
              <p:cNvSpPr/>
              <p:nvPr/>
            </p:nvSpPr>
            <p:spPr>
              <a:xfrm>
                <a:off x="3787553" y="3923819"/>
                <a:ext cx="45719" cy="134432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4229320" y="3925749"/>
                <a:ext cx="45719" cy="134432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 flipV="1">
              <a:off x="2199133" y="2179619"/>
              <a:ext cx="689673" cy="2392919"/>
            </a:xfrm>
            <a:prstGeom prst="straightConnector1">
              <a:avLst/>
            </a:prstGeom>
            <a:ln w="1905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TextBox 52"/>
          <p:cNvSpPr txBox="1"/>
          <p:nvPr/>
        </p:nvSpPr>
        <p:spPr>
          <a:xfrm>
            <a:off x="6187441" y="3740552"/>
            <a:ext cx="94449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2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155082" y="3740551"/>
            <a:ext cx="125006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2041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8405149" y="3740552"/>
            <a:ext cx="13542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37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9736236" y="3740555"/>
            <a:ext cx="16073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5M1I9M3D85M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4057655" y="1812217"/>
            <a:ext cx="1856166" cy="369332"/>
            <a:chOff x="3427291" y="4261942"/>
            <a:chExt cx="1856166" cy="369332"/>
          </a:xfrm>
        </p:grpSpPr>
        <p:cxnSp>
          <p:nvCxnSpPr>
            <p:cNvPr id="59" name="Straight Connector 58"/>
            <p:cNvCxnSpPr/>
            <p:nvPr/>
          </p:nvCxnSpPr>
          <p:spPr>
            <a:xfrm>
              <a:off x="3728977" y="4446608"/>
              <a:ext cx="1554480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3427291" y="42619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>
                      <a:lumMod val="50000"/>
                    </a:schemeClr>
                  </a:solidFill>
                </a:rPr>
                <a:t>3</a:t>
              </a:r>
              <a:endParaRPr lang="en-US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7451988" y="1812217"/>
            <a:ext cx="1856166" cy="369332"/>
            <a:chOff x="7451988" y="1812217"/>
            <a:chExt cx="1856166" cy="369332"/>
          </a:xfrm>
        </p:grpSpPr>
        <p:grpSp>
          <p:nvGrpSpPr>
            <p:cNvPr id="61" name="Group 60"/>
            <p:cNvGrpSpPr/>
            <p:nvPr/>
          </p:nvGrpSpPr>
          <p:grpSpPr>
            <a:xfrm>
              <a:off x="7451988" y="1812217"/>
              <a:ext cx="1856166" cy="369332"/>
              <a:chOff x="3427291" y="4261942"/>
              <a:chExt cx="1856166" cy="369332"/>
            </a:xfrm>
          </p:grpSpPr>
          <p:cxnSp>
            <p:nvCxnSpPr>
              <p:cNvPr id="62" name="Straight Connector 61"/>
              <p:cNvCxnSpPr/>
              <p:nvPr/>
            </p:nvCxnSpPr>
            <p:spPr>
              <a:xfrm>
                <a:off x="3728977" y="4446608"/>
                <a:ext cx="1554480" cy="0"/>
              </a:xfrm>
              <a:prstGeom prst="line">
                <a:avLst/>
              </a:prstGeom>
              <a:ln w="38100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/>
              <p:cNvSpPr txBox="1"/>
              <p:nvPr/>
            </p:nvSpPr>
            <p:spPr>
              <a:xfrm>
                <a:off x="3427291" y="426194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accent5">
                        <a:lumMod val="50000"/>
                      </a:schemeClr>
                    </a:solidFill>
                  </a:rPr>
                  <a:t>3</a:t>
                </a:r>
                <a:endParaRPr lang="en-US" dirty="0">
                  <a:solidFill>
                    <a:schemeClr val="accent5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64" name="Rectangle 63"/>
            <p:cNvSpPr/>
            <p:nvPr/>
          </p:nvSpPr>
          <p:spPr>
            <a:xfrm>
              <a:off x="8055360" y="1936645"/>
              <a:ext cx="45719" cy="134432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8450046" y="1936645"/>
              <a:ext cx="45719" cy="134432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8844732" y="1930772"/>
              <a:ext cx="45719" cy="134432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8" name="Straight Arrow Connector 67"/>
          <p:cNvCxnSpPr/>
          <p:nvPr/>
        </p:nvCxnSpPr>
        <p:spPr>
          <a:xfrm flipV="1">
            <a:off x="2363719" y="2087287"/>
            <a:ext cx="2487893" cy="2872831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V="1">
            <a:off x="2478745" y="2126996"/>
            <a:ext cx="4973243" cy="2847403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6177794" y="4101297"/>
            <a:ext cx="94449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3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7145438" y="4101296"/>
            <a:ext cx="125006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3998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395504" y="4112869"/>
            <a:ext cx="13542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10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9749738" y="4101298"/>
            <a:ext cx="16073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100M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1173063" y="1821765"/>
            <a:ext cx="1856166" cy="369332"/>
            <a:chOff x="3427291" y="4261942"/>
            <a:chExt cx="1856166" cy="369332"/>
          </a:xfrm>
        </p:grpSpPr>
        <p:cxnSp>
          <p:nvCxnSpPr>
            <p:cNvPr id="77" name="Straight Connector 76"/>
            <p:cNvCxnSpPr/>
            <p:nvPr/>
          </p:nvCxnSpPr>
          <p:spPr>
            <a:xfrm>
              <a:off x="3728977" y="4446608"/>
              <a:ext cx="1554480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/>
            <p:cNvSpPr txBox="1"/>
            <p:nvPr/>
          </p:nvSpPr>
          <p:spPr>
            <a:xfrm>
              <a:off x="3427291" y="42619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>
                      <a:lumMod val="50000"/>
                    </a:schemeClr>
                  </a:solidFill>
                </a:rPr>
                <a:t>4</a:t>
              </a:r>
              <a:endParaRPr lang="en-US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5070538" y="1822893"/>
            <a:ext cx="1856166" cy="369332"/>
            <a:chOff x="3427291" y="4261942"/>
            <a:chExt cx="1856166" cy="369332"/>
          </a:xfrm>
        </p:grpSpPr>
        <p:cxnSp>
          <p:nvCxnSpPr>
            <p:cNvPr id="80" name="Straight Connector 79"/>
            <p:cNvCxnSpPr/>
            <p:nvPr/>
          </p:nvCxnSpPr>
          <p:spPr>
            <a:xfrm>
              <a:off x="3728977" y="4446608"/>
              <a:ext cx="1554480" cy="0"/>
            </a:xfrm>
            <a:prstGeom prst="line">
              <a:avLst/>
            </a:prstGeom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>
              <a:off x="3427291" y="42619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5">
                      <a:lumMod val="50000"/>
                    </a:schemeClr>
                  </a:solidFill>
                </a:rPr>
                <a:t>4</a:t>
              </a:r>
              <a:endParaRPr lang="en-US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cxnSp>
        <p:nvCxnSpPr>
          <p:cNvPr id="82" name="Straight Arrow Connector 81"/>
          <p:cNvCxnSpPr/>
          <p:nvPr/>
        </p:nvCxnSpPr>
        <p:spPr>
          <a:xfrm flipH="1" flipV="1">
            <a:off x="1980207" y="2059055"/>
            <a:ext cx="96189" cy="3284667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2298975" y="2059055"/>
            <a:ext cx="3374935" cy="3284668"/>
          </a:xfrm>
          <a:prstGeom prst="straightConnector1">
            <a:avLst/>
          </a:prstGeom>
          <a:ln w="1905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6179719" y="4473619"/>
            <a:ext cx="94449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4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7147363" y="4473620"/>
            <a:ext cx="125006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114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8409005" y="4473617"/>
            <a:ext cx="13542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0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9751663" y="4473622"/>
            <a:ext cx="16073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100M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90" name="Straight Arrow Connector 89"/>
          <p:cNvCxnSpPr/>
          <p:nvPr/>
        </p:nvCxnSpPr>
        <p:spPr>
          <a:xfrm flipV="1">
            <a:off x="2294495" y="2512647"/>
            <a:ext cx="2566695" cy="3157430"/>
          </a:xfrm>
          <a:prstGeom prst="straightConnector1">
            <a:avLst/>
          </a:prstGeom>
          <a:ln w="19050" cap="flat">
            <a:solidFill>
              <a:schemeClr val="accent2"/>
            </a:solidFill>
            <a:tailEnd type="diamond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6181645" y="4845938"/>
            <a:ext cx="94449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5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7137713" y="4845942"/>
            <a:ext cx="125006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*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8410934" y="4845939"/>
            <a:ext cx="1354238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*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9753591" y="4845944"/>
            <a:ext cx="160733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5">
                    <a:lumMod val="50000"/>
                  </a:schemeClr>
                </a:solidFill>
              </a:rPr>
              <a:t>*</a:t>
            </a:r>
            <a:endParaRPr lang="en-US" sz="1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6177794" y="5294132"/>
            <a:ext cx="53968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accent2"/>
                </a:solidFill>
              </a:rPr>
              <a:t>Real SAM format has 11 fields or more </a:t>
            </a:r>
            <a:r>
              <a:rPr lang="en-US" sz="1400" dirty="0" smtClean="0">
                <a:solidFill>
                  <a:schemeClr val="accent2"/>
                </a:solidFill>
              </a:rPr>
              <a:t>(</a:t>
            </a:r>
            <a:r>
              <a:rPr lang="en-US" sz="1400" dirty="0" smtClean="0">
                <a:solidFill>
                  <a:schemeClr val="accent2"/>
                </a:solidFill>
                <a:hlinkClick r:id="rId2"/>
              </a:rPr>
              <a:t>https</a:t>
            </a:r>
            <a:r>
              <a:rPr lang="en-US" sz="1400" dirty="0">
                <a:solidFill>
                  <a:schemeClr val="accent2"/>
                </a:solidFill>
                <a:hlinkClick r:id="rId2"/>
              </a:rPr>
              <a:t>://</a:t>
            </a:r>
            <a:r>
              <a:rPr lang="en-US" sz="1400" dirty="0" smtClean="0">
                <a:solidFill>
                  <a:schemeClr val="accent2"/>
                </a:solidFill>
                <a:hlinkClick r:id="rId2"/>
              </a:rPr>
              <a:t>genome.sph.umich.edu/wiki/SAM)</a:t>
            </a:r>
            <a:endParaRPr lang="en-US" sz="1400" dirty="0" smtClean="0">
              <a:solidFill>
                <a:schemeClr val="accent2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accent2"/>
                </a:solidFill>
              </a:rPr>
              <a:t>Default SAM: 1 line per </a:t>
            </a:r>
            <a:r>
              <a:rPr lang="en-US" sz="1400" u="sng" dirty="0" smtClean="0">
                <a:solidFill>
                  <a:schemeClr val="accent2"/>
                </a:solidFill>
              </a:rPr>
              <a:t>alignment</a:t>
            </a:r>
            <a:r>
              <a:rPr lang="en-US" sz="1400" dirty="0" smtClean="0">
                <a:solidFill>
                  <a:schemeClr val="accent2"/>
                </a:solidFill>
              </a:rPr>
              <a:t>, BUT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accent2"/>
                </a:solidFill>
              </a:rPr>
              <a:t>Default BWA/Bowtie: 1 line per read, with best alignment</a:t>
            </a:r>
            <a:endParaRPr lang="en-US" sz="1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89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/>
      <p:bldP spid="53" grpId="0"/>
      <p:bldP spid="55" grpId="0"/>
      <p:bldP spid="56" grpId="0"/>
      <p:bldP spid="57" grpId="0"/>
      <p:bldP spid="72" grpId="0"/>
      <p:bldP spid="73" grpId="0"/>
      <p:bldP spid="74" grpId="0"/>
      <p:bldP spid="75" grpId="0"/>
      <p:bldP spid="86" grpId="0"/>
      <p:bldP spid="87" grpId="0"/>
      <p:bldP spid="88" grpId="0"/>
      <p:bldP spid="89" grpId="0"/>
      <p:bldP spid="92" grpId="0"/>
      <p:bldP spid="93" grpId="0"/>
      <p:bldP spid="94" grpId="0"/>
      <p:bldP spid="95" grpId="0"/>
      <p:bldP spid="9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66693"/>
          </a:xfrm>
        </p:spPr>
        <p:txBody>
          <a:bodyPr anchor="ctr"/>
          <a:lstStyle/>
          <a:p>
            <a:pPr algn="ctr"/>
            <a:r>
              <a:rPr lang="en-US" smtClean="0"/>
              <a:t>SNP Calling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98626" y="1443815"/>
            <a:ext cx="1067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2"/>
                </a:solidFill>
              </a:rPr>
              <a:t>Reference Genome:</a:t>
            </a:r>
            <a:endParaRPr lang="en-US" sz="1600" dirty="0">
              <a:solidFill>
                <a:schemeClr val="accent2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215342" y="1736203"/>
            <a:ext cx="994033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8626" y="2126722"/>
            <a:ext cx="1067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2"/>
                </a:solidFill>
              </a:rPr>
              <a:t>Map. </a:t>
            </a:r>
            <a:r>
              <a:rPr lang="en-US" sz="1600" dirty="0" err="1" smtClean="0">
                <a:solidFill>
                  <a:schemeClr val="accent2"/>
                </a:solidFill>
              </a:rPr>
              <a:t>Rds</a:t>
            </a:r>
            <a:endParaRPr lang="en-US" sz="1600" dirty="0" smtClean="0">
              <a:solidFill>
                <a:schemeClr val="accent2"/>
              </a:solidFill>
            </a:endParaRPr>
          </a:p>
          <a:p>
            <a:r>
              <a:rPr lang="en-US" sz="1600" dirty="0" smtClean="0">
                <a:solidFill>
                  <a:schemeClr val="accent2"/>
                </a:solidFill>
              </a:rPr>
              <a:t>Sample 1:</a:t>
            </a:r>
            <a:endParaRPr lang="en-US" sz="1600" dirty="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8626" y="2873544"/>
            <a:ext cx="10671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2"/>
                </a:solidFill>
              </a:rPr>
              <a:t>Map. </a:t>
            </a:r>
            <a:r>
              <a:rPr lang="en-US" sz="1600" dirty="0" err="1" smtClean="0">
                <a:solidFill>
                  <a:schemeClr val="accent2"/>
                </a:solidFill>
              </a:rPr>
              <a:t>Rds</a:t>
            </a:r>
            <a:endParaRPr lang="en-US" sz="1600" dirty="0" smtClean="0">
              <a:solidFill>
                <a:schemeClr val="accent2"/>
              </a:solidFill>
            </a:endParaRPr>
          </a:p>
          <a:p>
            <a:r>
              <a:rPr lang="en-US" sz="1600" dirty="0" smtClean="0">
                <a:solidFill>
                  <a:schemeClr val="accent2"/>
                </a:solidFill>
              </a:rPr>
              <a:t>Sample 2:</a:t>
            </a:r>
            <a:endParaRPr lang="en-US" sz="1600" dirty="0">
              <a:solidFill>
                <a:schemeClr val="accent2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564512" y="2126722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759353" y="2241378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365813" y="2350498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746340" y="2244146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936112" y="2400656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754880" y="2126722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905018" y="2241378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339788" y="2350498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8952054" y="2127560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9637854" y="2028590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590818" y="2117914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492188" y="2502898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827363" y="2502898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712843" y="2345548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9398643" y="2241378"/>
            <a:ext cx="137160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564512" y="3014113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384141" y="3165931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945512" y="3295764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012312" y="3187988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342191" y="3014113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012312" y="3458319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025588" y="2995659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590818" y="3165931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711388" y="3315892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806160" y="3047745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656163" y="3458319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9637854" y="3047745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8798689" y="3192683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62418" y="3458319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9784080" y="3315892"/>
            <a:ext cx="1371600" cy="0"/>
          </a:xfrm>
          <a:prstGeom prst="lin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5124979" y="1507475"/>
            <a:ext cx="272683" cy="1204022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7292339" y="1492881"/>
            <a:ext cx="684547" cy="1218616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5003834" y="1107456"/>
            <a:ext cx="14732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Coverage too sparse</a:t>
            </a:r>
            <a:endParaRPr lang="en-US" sz="1200" dirty="0">
              <a:solidFill>
                <a:schemeClr val="accent2"/>
              </a:solidFill>
            </a:endParaRP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3845495" y="1272086"/>
            <a:ext cx="1158340" cy="245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3160948" y="1517414"/>
            <a:ext cx="684547" cy="1218616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 flipH="1">
            <a:off x="5473715" y="1405044"/>
            <a:ext cx="154980" cy="142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41" idx="3"/>
            <a:endCxn id="40" idx="0"/>
          </p:cNvCxnSpPr>
          <p:nvPr/>
        </p:nvCxnSpPr>
        <p:spPr>
          <a:xfrm>
            <a:off x="6477099" y="1245956"/>
            <a:ext cx="1157514" cy="246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082988" y="1378914"/>
            <a:ext cx="1857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Typical Default: 10X </a:t>
            </a:r>
            <a:r>
              <a:rPr lang="en-US" sz="1200" dirty="0" err="1" smtClean="0">
                <a:solidFill>
                  <a:schemeClr val="accent2"/>
                </a:solidFill>
              </a:rPr>
              <a:t>cov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655241" y="1611965"/>
            <a:ext cx="1000922" cy="2138232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8026080" y="1611965"/>
            <a:ext cx="732385" cy="2138232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5685725" y="3916355"/>
            <a:ext cx="20513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50000"/>
                  </a:schemeClr>
                </a:solidFill>
              </a:rPr>
              <a:t>Missing 1 sample completely</a:t>
            </a:r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</p:txBody>
      </p:sp>
      <p:cxnSp>
        <p:nvCxnSpPr>
          <p:cNvPr id="60" name="Straight Arrow Connector 59"/>
          <p:cNvCxnSpPr>
            <a:stCxn id="58" idx="3"/>
            <a:endCxn id="57" idx="2"/>
          </p:cNvCxnSpPr>
          <p:nvPr/>
        </p:nvCxnSpPr>
        <p:spPr>
          <a:xfrm flipV="1">
            <a:off x="7737050" y="3750197"/>
            <a:ext cx="655223" cy="30465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8" idx="1"/>
            <a:endCxn id="56" idx="2"/>
          </p:cNvCxnSpPr>
          <p:nvPr/>
        </p:nvCxnSpPr>
        <p:spPr>
          <a:xfrm flipH="1" flipV="1">
            <a:off x="5155702" y="3750197"/>
            <a:ext cx="530023" cy="304658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Lightning Bolt 63"/>
          <p:cNvSpPr/>
          <p:nvPr/>
        </p:nvSpPr>
        <p:spPr>
          <a:xfrm>
            <a:off x="1666753" y="1817225"/>
            <a:ext cx="438969" cy="577096"/>
          </a:xfrm>
          <a:prstGeom prst="lightningBol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Lightning Bolt 64"/>
          <p:cNvSpPr/>
          <p:nvPr/>
        </p:nvSpPr>
        <p:spPr>
          <a:xfrm>
            <a:off x="2282000" y="2676245"/>
            <a:ext cx="438969" cy="577096"/>
          </a:xfrm>
          <a:prstGeom prst="lightningBol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Lightning Bolt 65"/>
          <p:cNvSpPr/>
          <p:nvPr/>
        </p:nvSpPr>
        <p:spPr>
          <a:xfrm>
            <a:off x="6415801" y="2711244"/>
            <a:ext cx="438969" cy="577096"/>
          </a:xfrm>
          <a:prstGeom prst="lightningBol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Lightning Bolt 66"/>
          <p:cNvSpPr/>
          <p:nvPr/>
        </p:nvSpPr>
        <p:spPr>
          <a:xfrm>
            <a:off x="9305277" y="1774675"/>
            <a:ext cx="438969" cy="577096"/>
          </a:xfrm>
          <a:prstGeom prst="lightningBol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8" name="Table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578193"/>
              </p:ext>
            </p:extLst>
          </p:nvPr>
        </p:nvGraphicFramePr>
        <p:xfrm>
          <a:off x="572738" y="4292041"/>
          <a:ext cx="6997105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95982"/>
                <a:gridCol w="445049"/>
                <a:gridCol w="435374"/>
                <a:gridCol w="553709"/>
                <a:gridCol w="1213759"/>
                <a:gridCol w="1625769"/>
                <a:gridCol w="192746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SNP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baseline="0" dirty="0" err="1" smtClean="0"/>
                        <a:t>Pos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Ref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Alt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Qual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Format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 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Sample 2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1055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GT:DP:AD:GQ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1/1:3:0,3:37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0/0:3:3,0:23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2113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GT:DP:AD:GQ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0/0:3:3,0:37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1/1:3:0,3:16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4678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GT:DP:AD:GQ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0/0:3:3,0:22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0/1:4:1,3:35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8327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GT:DP:AD:GQ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0/1:4:1,3:12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0/0:3:3,0:18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9" name="TextBox 68"/>
          <p:cNvSpPr txBox="1"/>
          <p:nvPr/>
        </p:nvSpPr>
        <p:spPr>
          <a:xfrm>
            <a:off x="7569843" y="4299977"/>
            <a:ext cx="42826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Full </a:t>
            </a:r>
            <a:r>
              <a:rPr lang="en-US" sz="1200" dirty="0">
                <a:solidFill>
                  <a:schemeClr val="accent2"/>
                </a:solidFill>
              </a:rPr>
              <a:t>VCF </a:t>
            </a:r>
            <a:r>
              <a:rPr lang="en-US" sz="1200" dirty="0" smtClean="0">
                <a:solidFill>
                  <a:schemeClr val="accent2"/>
                </a:solidFill>
              </a:rPr>
              <a:t>details:</a:t>
            </a:r>
            <a:endParaRPr lang="en-US" sz="1200" dirty="0" smtClean="0">
              <a:solidFill>
                <a:schemeClr val="accent2"/>
              </a:solidFill>
              <a:hlinkClick r:id="rId2"/>
            </a:endParaRPr>
          </a:p>
          <a:p>
            <a:r>
              <a:rPr lang="en-US" sz="1200" dirty="0" smtClean="0">
                <a:solidFill>
                  <a:schemeClr val="accent2"/>
                </a:solidFill>
                <a:hlinkClick r:id="rId2"/>
              </a:rPr>
              <a:t>https</a:t>
            </a:r>
            <a:r>
              <a:rPr lang="en-US" sz="1200" dirty="0">
                <a:solidFill>
                  <a:schemeClr val="accent2"/>
                </a:solidFill>
                <a:hlinkClick r:id="rId2"/>
              </a:rPr>
              <a:t>://</a:t>
            </a:r>
            <a:r>
              <a:rPr lang="en-US" sz="1200" dirty="0" smtClean="0">
                <a:solidFill>
                  <a:schemeClr val="accent2"/>
                </a:solidFill>
                <a:hlinkClick r:id="rId2"/>
              </a:rPr>
              <a:t>en.wikipedia.org/wiki/Variant_Call_Format</a:t>
            </a:r>
            <a:endParaRPr lang="en-US" sz="1200" dirty="0" smtClean="0">
              <a:solidFill>
                <a:schemeClr val="accent2"/>
              </a:solidFill>
            </a:endParaRPr>
          </a:p>
          <a:p>
            <a:endParaRPr lang="en-US" sz="1200" dirty="0">
              <a:solidFill>
                <a:schemeClr val="accent2"/>
              </a:solidFill>
            </a:endParaRPr>
          </a:p>
          <a:p>
            <a:r>
              <a:rPr lang="en-US" sz="1200" dirty="0" smtClean="0">
                <a:solidFill>
                  <a:schemeClr val="accent2"/>
                </a:solidFill>
              </a:rPr>
              <a:t>Type of quality value will depend on SNP calling program used</a:t>
            </a:r>
          </a:p>
          <a:p>
            <a:endParaRPr lang="en-US" sz="1200" dirty="0">
              <a:solidFill>
                <a:schemeClr val="accent2"/>
              </a:solidFill>
            </a:endParaRPr>
          </a:p>
          <a:p>
            <a:r>
              <a:rPr lang="en-US" sz="1200" dirty="0" err="1" smtClean="0">
                <a:solidFill>
                  <a:schemeClr val="accent2"/>
                </a:solidFill>
              </a:rPr>
              <a:t>Vcftools</a:t>
            </a:r>
            <a:r>
              <a:rPr lang="en-US" sz="1200" dirty="0">
                <a:solidFill>
                  <a:schemeClr val="accent2"/>
                </a:solidFill>
              </a:rPr>
              <a:t> (</a:t>
            </a:r>
            <a:r>
              <a:rPr lang="en-US" sz="1200" dirty="0">
                <a:solidFill>
                  <a:schemeClr val="accent2"/>
                </a:solidFill>
                <a:hlinkClick r:id="rId3"/>
              </a:rPr>
              <a:t>http://vcftools.sourceforge.net</a:t>
            </a:r>
            <a:r>
              <a:rPr lang="en-US" sz="1200" dirty="0" smtClean="0">
                <a:solidFill>
                  <a:schemeClr val="accent2"/>
                </a:solidFill>
                <a:hlinkClick r:id="rId3"/>
              </a:rPr>
              <a:t>/)</a:t>
            </a:r>
            <a:r>
              <a:rPr lang="en-US" sz="1200" dirty="0" smtClean="0">
                <a:solidFill>
                  <a:schemeClr val="accent2"/>
                </a:solidFill>
              </a:rPr>
              <a:t> is a useful suite of programs for filtering and manipulating </a:t>
            </a:r>
            <a:r>
              <a:rPr lang="en-US" sz="1200" dirty="0" err="1" smtClean="0">
                <a:solidFill>
                  <a:schemeClr val="accent2"/>
                </a:solidFill>
              </a:rPr>
              <a:t>vcf</a:t>
            </a:r>
            <a:r>
              <a:rPr lang="en-US" sz="1200" dirty="0" smtClean="0">
                <a:solidFill>
                  <a:schemeClr val="accent2"/>
                </a:solidFill>
              </a:rPr>
              <a:t> files after calling SNPs</a:t>
            </a:r>
            <a:endParaRPr lang="en-US" sz="1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244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66" grpId="0" animBg="1"/>
      <p:bldP spid="67" grpId="0" animBg="1"/>
      <p:bldP spid="6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What is next-generation sequencing, and how is it used?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How do you construct a sequencing library?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Sequencing-by-Synthesis: what a sequencing machine is really doing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Raw data format: </a:t>
            </a:r>
            <a:r>
              <a:rPr lang="en-US" sz="2400" dirty="0" err="1" smtClean="0"/>
              <a:t>Fastq</a:t>
            </a:r>
            <a:r>
              <a:rPr lang="en-US" sz="2400" dirty="0" smtClean="0"/>
              <a:t> files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/>
              <a:t>Pipeline </a:t>
            </a:r>
            <a:r>
              <a:rPr lang="en-US" sz="2600" dirty="0" smtClean="0"/>
              <a:t>overview</a:t>
            </a:r>
          </a:p>
          <a:p>
            <a:pPr marL="806958" lvl="1" indent="-514350">
              <a:buFont typeface="+mj-lt"/>
              <a:buAutoNum type="romanLcPeriod"/>
            </a:pPr>
            <a:r>
              <a:rPr lang="en-US" sz="2400" dirty="0" smtClean="0"/>
              <a:t>File formats</a:t>
            </a:r>
          </a:p>
          <a:p>
            <a:pPr marL="806958" lvl="1" indent="-514350">
              <a:buFont typeface="+mj-lt"/>
              <a:buAutoNum type="romanLcPeriod"/>
            </a:pPr>
            <a:r>
              <a:rPr lang="en-US" sz="2400" dirty="0" smtClean="0"/>
              <a:t>Important parameters to </a:t>
            </a:r>
            <a:r>
              <a:rPr lang="en-US" sz="2400" dirty="0" smtClean="0"/>
              <a:t>consider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/>
              <a:t>Read Mapping: SAM files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/>
              <a:t>SNP Calling: VCF files</a:t>
            </a: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65976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“Next-Gen” Sequencing (NGS)?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charset="0"/>
              <a:buChar char="•"/>
            </a:pPr>
            <a:r>
              <a:rPr lang="en-US" dirty="0" smtClean="0"/>
              <a:t>The term “next-gen” can be applied to numerous modern sequencing methods; the key criteria common to all NGS methods are: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High Throughput/ ”Massively” parallel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DNA synthesis and detection happen at the same time (sequencing-by-synthesis)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Low cost per base pair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NGS methods are </a:t>
            </a:r>
            <a:r>
              <a:rPr lang="en-US" u="sng" dirty="0" smtClean="0"/>
              <a:t>distinct</a:t>
            </a:r>
            <a:r>
              <a:rPr lang="en-US" dirty="0" smtClean="0"/>
              <a:t> from what is called Sanger sequencing (the traditional, low-throughput method)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Commonly used NGS technologies: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Illumina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454 (Roche)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Ion Torrent</a:t>
            </a:r>
          </a:p>
          <a:p>
            <a:pPr lvl="2">
              <a:buFont typeface="Arial" charset="0"/>
              <a:buChar char="•"/>
            </a:pPr>
            <a:r>
              <a:rPr lang="en-US" dirty="0" err="1" smtClean="0"/>
              <a:t>SOLiD</a:t>
            </a:r>
            <a:endParaRPr lang="en-US" dirty="0" smtClean="0"/>
          </a:p>
          <a:p>
            <a:pPr lvl="2">
              <a:buFont typeface="Arial" charset="0"/>
              <a:buChar char="•"/>
            </a:pPr>
            <a:r>
              <a:rPr lang="en-US" dirty="0" err="1" smtClean="0"/>
              <a:t>Nanopore</a:t>
            </a:r>
            <a:endParaRPr lang="en-US" dirty="0" smtClean="0"/>
          </a:p>
          <a:p>
            <a:pPr lvl="2">
              <a:buFont typeface="Arial" charset="0"/>
              <a:buChar char="•"/>
            </a:pPr>
            <a:r>
              <a:rPr lang="en-US" dirty="0" err="1" smtClean="0"/>
              <a:t>PacBio</a:t>
            </a:r>
            <a:r>
              <a:rPr lang="en-US" dirty="0" smtClean="0"/>
              <a:t> SMRT sequencing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950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780" y="103088"/>
            <a:ext cx="10439046" cy="854076"/>
          </a:xfrm>
        </p:spPr>
        <p:txBody>
          <a:bodyPr/>
          <a:lstStyle/>
          <a:p>
            <a:pPr algn="ctr"/>
            <a:r>
              <a:rPr lang="en-US" dirty="0" smtClean="0"/>
              <a:t>NGS Methods and Their Applications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945241"/>
              </p:ext>
            </p:extLst>
          </p:nvPr>
        </p:nvGraphicFramePr>
        <p:xfrm>
          <a:off x="457202" y="1167559"/>
          <a:ext cx="11366202" cy="48768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420775"/>
                <a:gridCol w="1723622"/>
                <a:gridCol w="1198476"/>
                <a:gridCol w="914965"/>
                <a:gridCol w="1146929"/>
                <a:gridCol w="2027368"/>
                <a:gridCol w="1783118"/>
                <a:gridCol w="115094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Platform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Chemistry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Read Length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Run Time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Total Gb/Run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Pros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Cons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Typical Uses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10768">
                <a:tc>
                  <a:txBody>
                    <a:bodyPr/>
                    <a:lstStyle/>
                    <a:p>
                      <a:endParaRPr lang="en-US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Reversible Terminator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~100bp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 days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200 Gb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Low cost per run</a:t>
                      </a:r>
                    </a:p>
                    <a:p>
                      <a:r>
                        <a:rPr lang="en-US" sz="1400" dirty="0" smtClean="0"/>
                        <a:t>High throughput</a:t>
                      </a:r>
                    </a:p>
                    <a:p>
                      <a:r>
                        <a:rPr lang="en-US" sz="1400" dirty="0" smtClean="0"/>
                        <a:t>Most commonly used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Short reads</a:t>
                      </a:r>
                    </a:p>
                    <a:p>
                      <a:r>
                        <a:rPr lang="en-US" sz="1400" dirty="0" smtClean="0"/>
                        <a:t>Long run</a:t>
                      </a:r>
                      <a:r>
                        <a:rPr lang="en-US" sz="1400" baseline="0" dirty="0" smtClean="0"/>
                        <a:t> times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 smtClean="0"/>
                        <a:t>Everything</a:t>
                      </a:r>
                    </a:p>
                    <a:p>
                      <a:r>
                        <a:rPr lang="en-US" sz="1200" dirty="0" smtClean="0"/>
                        <a:t>(DNA, RNA, </a:t>
                      </a:r>
                      <a:r>
                        <a:rPr lang="en-US" sz="1200" dirty="0" err="1" smtClean="0"/>
                        <a:t>CHiP</a:t>
                      </a:r>
                      <a:r>
                        <a:rPr lang="en-US" sz="1200" dirty="0" smtClean="0"/>
                        <a:t>,</a:t>
                      </a:r>
                      <a:r>
                        <a:rPr lang="en-US" sz="1200" baseline="0" dirty="0" smtClean="0"/>
                        <a:t> Micro-biome, etc.)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Pyro-sequencing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~700bp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</a:t>
                      </a:r>
                      <a:r>
                        <a:rPr lang="en-US" sz="1400" baseline="0" dirty="0" smtClean="0"/>
                        <a:t> day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0.7 Gb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Long</a:t>
                      </a:r>
                      <a:r>
                        <a:rPr lang="en-US" sz="1400" baseline="0" dirty="0" smtClean="0"/>
                        <a:t> reads</a:t>
                      </a:r>
                    </a:p>
                    <a:p>
                      <a:r>
                        <a:rPr lang="en-US" sz="1400" baseline="0" dirty="0" smtClean="0"/>
                        <a:t>Commonly used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Lower total bases</a:t>
                      </a:r>
                    </a:p>
                    <a:p>
                      <a:r>
                        <a:rPr lang="en-US" sz="1400" dirty="0" smtClean="0"/>
                        <a:t>Higher cost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Microbiome,</a:t>
                      </a:r>
                    </a:p>
                    <a:p>
                      <a:r>
                        <a:rPr lang="en-US" sz="1200" baseline="0" dirty="0" smtClean="0"/>
                        <a:t>Amplicons, Exomes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Pyro-sequencing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~100bp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8 days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60 Gb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Low error rate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Short reads</a:t>
                      </a:r>
                    </a:p>
                    <a:p>
                      <a:r>
                        <a:rPr lang="en-US" sz="1400" dirty="0" smtClean="0"/>
                        <a:t>Long run times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/>
                        <a:t>CHiP</a:t>
                      </a:r>
                      <a:r>
                        <a:rPr lang="en-US" sz="1200" dirty="0" smtClean="0"/>
                        <a:t> </a:t>
                      </a:r>
                      <a:r>
                        <a:rPr lang="en-US" sz="1200" dirty="0" err="1" smtClean="0"/>
                        <a:t>Seq</a:t>
                      </a:r>
                      <a:endParaRPr lang="en-US" sz="1200" dirty="0" smtClean="0"/>
                    </a:p>
                    <a:p>
                      <a:r>
                        <a:rPr lang="en-US" sz="1200" dirty="0" smtClean="0"/>
                        <a:t>Methylation sequencing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Proton detection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~200bp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 </a:t>
                      </a:r>
                      <a:r>
                        <a:rPr lang="en-US" sz="1400" dirty="0" err="1" smtClean="0"/>
                        <a:t>hrs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100 Gb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Short run time</a:t>
                      </a:r>
                    </a:p>
                    <a:p>
                      <a:r>
                        <a:rPr lang="en-US" sz="1400" dirty="0" smtClean="0"/>
                        <a:t>Affordable</a:t>
                      </a:r>
                      <a:r>
                        <a:rPr lang="en-US" sz="1400" baseline="0" dirty="0" smtClean="0"/>
                        <a:t> equipment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Shorter reads</a:t>
                      </a:r>
                    </a:p>
                    <a:p>
                      <a:r>
                        <a:rPr lang="en-US" sz="1400" dirty="0" smtClean="0"/>
                        <a:t>Fewer users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Clinical labs</a:t>
                      </a:r>
                    </a:p>
                    <a:p>
                      <a:r>
                        <a:rPr lang="en-US" sz="1200" dirty="0" smtClean="0"/>
                        <a:t>Microbiome</a:t>
                      </a:r>
                    </a:p>
                    <a:p>
                      <a:r>
                        <a:rPr lang="en-US" sz="1200" dirty="0" smtClean="0"/>
                        <a:t>Targeted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en-US" sz="1200" baseline="0" dirty="0" err="1" smtClean="0"/>
                        <a:t>seq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Electric Current Density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&gt;10,000bp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 </a:t>
                      </a:r>
                      <a:r>
                        <a:rPr lang="en-US" sz="1400" dirty="0" err="1" smtClean="0"/>
                        <a:t>hrs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10 Gb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Short run time</a:t>
                      </a:r>
                    </a:p>
                    <a:p>
                      <a:r>
                        <a:rPr lang="en-US" sz="1400" dirty="0" smtClean="0"/>
                        <a:t>No PCR step</a:t>
                      </a:r>
                    </a:p>
                    <a:p>
                      <a:r>
                        <a:rPr lang="en-US" sz="1400" dirty="0" smtClean="0"/>
                        <a:t>Long reads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Higher</a:t>
                      </a:r>
                      <a:r>
                        <a:rPr lang="en-US" sz="1400" baseline="0" dirty="0" smtClean="0"/>
                        <a:t> cost/read</a:t>
                      </a:r>
                    </a:p>
                    <a:p>
                      <a:r>
                        <a:rPr lang="en-US" sz="1400" baseline="0" dirty="0" smtClean="0"/>
                        <a:t>High error rates</a:t>
                      </a:r>
                    </a:p>
                    <a:p>
                      <a:r>
                        <a:rPr lang="en-US" sz="1400" baseline="0" dirty="0" smtClean="0"/>
                        <a:t>Biased errors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Repeated</a:t>
                      </a:r>
                      <a:r>
                        <a:rPr lang="en-US" sz="1200" baseline="0" dirty="0" smtClean="0"/>
                        <a:t> sequencing (monitoring)</a:t>
                      </a:r>
                    </a:p>
                    <a:p>
                      <a:r>
                        <a:rPr lang="en-US" sz="1200" baseline="0" dirty="0" smtClean="0"/>
                        <a:t>Field tests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Real-time</a:t>
                      </a:r>
                      <a:r>
                        <a:rPr lang="en-US" sz="1400" baseline="0" dirty="0" smtClean="0"/>
                        <a:t> single molecule sequencing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&gt;10,000bp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30 min.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Gb</a:t>
                      </a:r>
                      <a:endParaRPr 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Short run time</a:t>
                      </a:r>
                    </a:p>
                    <a:p>
                      <a:r>
                        <a:rPr lang="en-US" sz="1400" dirty="0" smtClean="0"/>
                        <a:t>Longest reads</a:t>
                      </a:r>
                    </a:p>
                    <a:p>
                      <a:r>
                        <a:rPr lang="en-US" sz="1400" dirty="0" smtClean="0"/>
                        <a:t>No PCR step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Higher cost/read</a:t>
                      </a:r>
                    </a:p>
                    <a:p>
                      <a:r>
                        <a:rPr lang="en-US" sz="1400" dirty="0" smtClean="0"/>
                        <a:t>High error rate (but random errors)</a:t>
                      </a:r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Whole genome assemblies</a:t>
                      </a:r>
                    </a:p>
                    <a:p>
                      <a:r>
                        <a:rPr lang="en-US" sz="1200" dirty="0" smtClean="0"/>
                        <a:t>Resequencing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475" y="2067367"/>
            <a:ext cx="1199099" cy="2717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31479" b="30187"/>
          <a:stretch/>
        </p:blipFill>
        <p:spPr>
          <a:xfrm>
            <a:off x="518364" y="2647862"/>
            <a:ext cx="1292868" cy="493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43074" r="34774" b="26624"/>
          <a:stretch/>
        </p:blipFill>
        <p:spPr>
          <a:xfrm>
            <a:off x="535931" y="3346287"/>
            <a:ext cx="1259114" cy="38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1" y="3772111"/>
            <a:ext cx="1596380" cy="7838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l="10139" t="35397" r="9533" b="31980"/>
          <a:stretch/>
        </p:blipFill>
        <p:spPr>
          <a:xfrm>
            <a:off x="537698" y="4728621"/>
            <a:ext cx="1290005" cy="33900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659" y="5397762"/>
            <a:ext cx="1436915" cy="56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17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Whole Genome Sequencing (WGS)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charset="0"/>
              <a:buChar char="•"/>
            </a:pPr>
            <a:r>
              <a:rPr lang="en-US" dirty="0" smtClean="0"/>
              <a:t>Original, and still most common application of NGS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Most often used for Resequencing: sequencing an individual from a species that already has a publicly available reference genome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The purpose of resequencing is to find small scale </a:t>
            </a:r>
            <a:r>
              <a:rPr lang="en-US" u="sng" dirty="0" smtClean="0"/>
              <a:t>variations</a:t>
            </a:r>
            <a:r>
              <a:rPr lang="en-US" dirty="0" smtClean="0"/>
              <a:t> among individuals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Mutations in the DNA: single base substitution, small deletions or small insertions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Typically referred to as SNPs (Single Nucleotide Polymorphisms)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SNP data is useful for many types of biological studies: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Medical: finding mutations that cause diseases, or markers that indicate a risk for disease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DNA fingerprinting: identifying individuals and testing relatedness (forensics)</a:t>
            </a:r>
          </a:p>
          <a:p>
            <a:pPr lvl="2">
              <a:buFont typeface="Arial" charset="0"/>
              <a:buChar char="•"/>
            </a:pPr>
            <a:r>
              <a:rPr lang="en-US" dirty="0" err="1" smtClean="0"/>
              <a:t>Phylogenomics</a:t>
            </a:r>
            <a:r>
              <a:rPr lang="en-US" dirty="0" smtClean="0"/>
              <a:t> (finding evolutionary relationships among individuals or species)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Population genetics: testing for loci under natural selection, etc.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Agriculture: testing purity of seed stocks; using markers to select lines for breeding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And more!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772" y="5665077"/>
            <a:ext cx="1800142" cy="408032"/>
          </a:xfrm>
          <a:prstGeom prst="rect">
            <a:avLst/>
          </a:prstGeom>
          <a:ln w="28575"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31479" b="30187"/>
          <a:stretch/>
        </p:blipFill>
        <p:spPr>
          <a:xfrm>
            <a:off x="3403076" y="5566654"/>
            <a:ext cx="1725747" cy="6582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43074" r="34774" b="26624"/>
          <a:stretch/>
        </p:blipFill>
        <p:spPr>
          <a:xfrm>
            <a:off x="8240840" y="5613866"/>
            <a:ext cx="1686932" cy="510455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5239472" y="5398980"/>
            <a:ext cx="2786742" cy="9402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40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682226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 smtClean="0"/>
              <a:t>Constructing an Illumina Library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74172" y="1176049"/>
            <a:ext cx="2496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Start with genomic DNA:</a:t>
            </a:r>
            <a:endParaRPr lang="en-US" dirty="0">
              <a:solidFill>
                <a:schemeClr val="accent2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598575" y="1912468"/>
            <a:ext cx="5232050" cy="1405635"/>
            <a:chOff x="668109" y="1926077"/>
            <a:chExt cx="6089284" cy="1200329"/>
          </a:xfrm>
        </p:grpSpPr>
        <p:grpSp>
          <p:nvGrpSpPr>
            <p:cNvPr id="10" name="Group 9"/>
            <p:cNvGrpSpPr/>
            <p:nvPr/>
          </p:nvGrpSpPr>
          <p:grpSpPr>
            <a:xfrm>
              <a:off x="3015041" y="2005636"/>
              <a:ext cx="3742352" cy="862523"/>
              <a:chOff x="2884412" y="808806"/>
              <a:chExt cx="3742352" cy="862523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3486196" y="1671329"/>
                <a:ext cx="506328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4191736" y="1671329"/>
                <a:ext cx="348619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3602402" y="1491722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2884412" y="1329412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4805971" y="1558123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3378290" y="885811"/>
                <a:ext cx="680637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3096074" y="1026914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3992524" y="1026914"/>
                <a:ext cx="547831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4540355" y="875206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4739567" y="1121214"/>
                <a:ext cx="62253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602402" y="1239719"/>
                <a:ext cx="290517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5362101" y="1351314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5871420" y="1019306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5448096" y="808806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6203440" y="1246406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4117031" y="1363305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6016678" y="1363305"/>
                <a:ext cx="42332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618255" y="1558123"/>
                <a:ext cx="506329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TextBox 29"/>
            <p:cNvSpPr txBox="1"/>
            <p:nvPr/>
          </p:nvSpPr>
          <p:spPr>
            <a:xfrm>
              <a:off x="668109" y="1926077"/>
              <a:ext cx="200701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2"/>
                  </a:solidFill>
                </a:rPr>
                <a:t>Randomly fragment DNA:</a:t>
              </a:r>
            </a:p>
            <a:p>
              <a:r>
                <a:rPr lang="en-US" dirty="0" smtClean="0">
                  <a:solidFill>
                    <a:schemeClr val="accent2"/>
                  </a:solidFill>
                </a:rPr>
                <a:t>(usually with sonication)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6265395" y="1965872"/>
            <a:ext cx="5681107" cy="1020333"/>
            <a:chOff x="6265395" y="1965872"/>
            <a:chExt cx="5681107" cy="1020333"/>
          </a:xfrm>
        </p:grpSpPr>
        <p:grpSp>
          <p:nvGrpSpPr>
            <p:cNvPr id="149" name="Group 148"/>
            <p:cNvGrpSpPr/>
            <p:nvPr/>
          </p:nvGrpSpPr>
          <p:grpSpPr>
            <a:xfrm>
              <a:off x="7901696" y="1965872"/>
              <a:ext cx="4044806" cy="941353"/>
              <a:chOff x="4755896" y="4308775"/>
              <a:chExt cx="4044806" cy="941353"/>
            </a:xfrm>
          </p:grpSpPr>
          <p:grpSp>
            <p:nvGrpSpPr>
              <p:cNvPr id="130" name="Group 129"/>
              <p:cNvGrpSpPr/>
              <p:nvPr/>
            </p:nvGrpSpPr>
            <p:grpSpPr>
              <a:xfrm>
                <a:off x="4755896" y="4308775"/>
                <a:ext cx="3858895" cy="937515"/>
                <a:chOff x="4755896" y="4308775"/>
                <a:chExt cx="3858895" cy="937515"/>
              </a:xfrm>
            </p:grpSpPr>
            <p:grpSp>
              <p:nvGrpSpPr>
                <p:cNvPr id="92" name="Group 91"/>
                <p:cNvGrpSpPr/>
                <p:nvPr/>
              </p:nvGrpSpPr>
              <p:grpSpPr>
                <a:xfrm>
                  <a:off x="4872439" y="4339378"/>
                  <a:ext cx="3742352" cy="862523"/>
                  <a:chOff x="2884412" y="808806"/>
                  <a:chExt cx="3742352" cy="862523"/>
                </a:xfrm>
              </p:grpSpPr>
              <p:cxnSp>
                <p:nvCxnSpPr>
                  <p:cNvPr id="94" name="Straight Connector 93"/>
                  <p:cNvCxnSpPr/>
                  <p:nvPr/>
                </p:nvCxnSpPr>
                <p:spPr>
                  <a:xfrm>
                    <a:off x="3486196" y="1671329"/>
                    <a:ext cx="506328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/>
                  <p:cNvCxnSpPr/>
                  <p:nvPr/>
                </p:nvCxnSpPr>
                <p:spPr>
                  <a:xfrm>
                    <a:off x="4191736" y="1671329"/>
                    <a:ext cx="348619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Straight Connector 95"/>
                  <p:cNvCxnSpPr/>
                  <p:nvPr/>
                </p:nvCxnSpPr>
                <p:spPr>
                  <a:xfrm>
                    <a:off x="3602402" y="1491722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/>
                  <p:cNvCxnSpPr/>
                  <p:nvPr/>
                </p:nvCxnSpPr>
                <p:spPr>
                  <a:xfrm>
                    <a:off x="2884412" y="1329412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8" name="Straight Connector 97"/>
                  <p:cNvCxnSpPr/>
                  <p:nvPr/>
                </p:nvCxnSpPr>
                <p:spPr>
                  <a:xfrm>
                    <a:off x="4805971" y="1558123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/>
                  <p:cNvCxnSpPr/>
                  <p:nvPr/>
                </p:nvCxnSpPr>
                <p:spPr>
                  <a:xfrm>
                    <a:off x="3378290" y="885811"/>
                    <a:ext cx="680637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0" name="Straight Connector 99"/>
                  <p:cNvCxnSpPr/>
                  <p:nvPr/>
                </p:nvCxnSpPr>
                <p:spPr>
                  <a:xfrm>
                    <a:off x="3096074" y="1026914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/>
                  <p:cNvCxnSpPr/>
                  <p:nvPr/>
                </p:nvCxnSpPr>
                <p:spPr>
                  <a:xfrm>
                    <a:off x="3992524" y="1026914"/>
                    <a:ext cx="547831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2" name="Straight Connector 101"/>
                  <p:cNvCxnSpPr/>
                  <p:nvPr/>
                </p:nvCxnSpPr>
                <p:spPr>
                  <a:xfrm>
                    <a:off x="4540355" y="8752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/>
                  <p:cNvCxnSpPr/>
                  <p:nvPr/>
                </p:nvCxnSpPr>
                <p:spPr>
                  <a:xfrm>
                    <a:off x="4739567" y="1121214"/>
                    <a:ext cx="62253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Connector 103"/>
                  <p:cNvCxnSpPr/>
                  <p:nvPr/>
                </p:nvCxnSpPr>
                <p:spPr>
                  <a:xfrm>
                    <a:off x="3602402" y="1239719"/>
                    <a:ext cx="290517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/>
                  <p:cNvCxnSpPr/>
                  <p:nvPr/>
                </p:nvCxnSpPr>
                <p:spPr>
                  <a:xfrm>
                    <a:off x="5362101" y="1351314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6" name="Straight Connector 105"/>
                  <p:cNvCxnSpPr/>
                  <p:nvPr/>
                </p:nvCxnSpPr>
                <p:spPr>
                  <a:xfrm>
                    <a:off x="5871420" y="10193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/>
                  <p:cNvCxnSpPr/>
                  <p:nvPr/>
                </p:nvCxnSpPr>
                <p:spPr>
                  <a:xfrm>
                    <a:off x="5448096" y="8088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Straight Connector 107"/>
                  <p:cNvCxnSpPr/>
                  <p:nvPr/>
                </p:nvCxnSpPr>
                <p:spPr>
                  <a:xfrm>
                    <a:off x="6203440" y="12464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/>
                  <p:cNvCxnSpPr/>
                  <p:nvPr/>
                </p:nvCxnSpPr>
                <p:spPr>
                  <a:xfrm>
                    <a:off x="4117031" y="1363305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0" name="Straight Connector 109"/>
                  <p:cNvCxnSpPr/>
                  <p:nvPr/>
                </p:nvCxnSpPr>
                <p:spPr>
                  <a:xfrm>
                    <a:off x="6016678" y="1363305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1" name="Straight Connector 110"/>
                  <p:cNvCxnSpPr/>
                  <p:nvPr/>
                </p:nvCxnSpPr>
                <p:spPr>
                  <a:xfrm>
                    <a:off x="5618255" y="1558123"/>
                    <a:ext cx="506329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12" name="Rectangle 111"/>
                <p:cNvSpPr/>
                <p:nvPr/>
              </p:nvSpPr>
              <p:spPr>
                <a:xfrm>
                  <a:off x="5218652" y="438497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3" name="Rectangle 112"/>
                <p:cNvSpPr/>
                <p:nvPr/>
              </p:nvSpPr>
              <p:spPr>
                <a:xfrm>
                  <a:off x="6354072" y="437263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4952863" y="451938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114"/>
                <p:cNvSpPr/>
                <p:nvPr/>
              </p:nvSpPr>
              <p:spPr>
                <a:xfrm>
                  <a:off x="5437593" y="473328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115"/>
                <p:cNvSpPr/>
                <p:nvPr/>
              </p:nvSpPr>
              <p:spPr>
                <a:xfrm>
                  <a:off x="4755896" y="480948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116"/>
                <p:cNvSpPr/>
                <p:nvPr/>
              </p:nvSpPr>
              <p:spPr>
                <a:xfrm>
                  <a:off x="5468959" y="4984194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ectangle 117"/>
                <p:cNvSpPr/>
                <p:nvPr/>
              </p:nvSpPr>
              <p:spPr>
                <a:xfrm>
                  <a:off x="6013753" y="486179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ectangle 118"/>
                <p:cNvSpPr/>
                <p:nvPr/>
              </p:nvSpPr>
              <p:spPr>
                <a:xfrm>
                  <a:off x="5393125" y="5170090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Rectangle 119"/>
                <p:cNvSpPr/>
                <p:nvPr/>
              </p:nvSpPr>
              <p:spPr>
                <a:xfrm>
                  <a:off x="6625744" y="461368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1" name="Rectangle 120"/>
                <p:cNvSpPr/>
                <p:nvPr/>
              </p:nvSpPr>
              <p:spPr>
                <a:xfrm>
                  <a:off x="5899453" y="4524457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Rectangle 121"/>
                <p:cNvSpPr/>
                <p:nvPr/>
              </p:nvSpPr>
              <p:spPr>
                <a:xfrm>
                  <a:off x="7321823" y="430877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Rectangle 122"/>
                <p:cNvSpPr/>
                <p:nvPr/>
              </p:nvSpPr>
              <p:spPr>
                <a:xfrm>
                  <a:off x="7745146" y="4516324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>
                  <a:off x="8004705" y="474469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5" name="Rectangle 124"/>
                <p:cNvSpPr/>
                <p:nvPr/>
              </p:nvSpPr>
              <p:spPr>
                <a:xfrm>
                  <a:off x="6046954" y="5167560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6" name="Rectangle 125"/>
                <p:cNvSpPr/>
                <p:nvPr/>
              </p:nvSpPr>
              <p:spPr>
                <a:xfrm>
                  <a:off x="6624443" y="503280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7" name="Rectangle 126"/>
                <p:cNvSpPr/>
                <p:nvPr/>
              </p:nvSpPr>
              <p:spPr>
                <a:xfrm>
                  <a:off x="7491982" y="505059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Rectangle 127"/>
                <p:cNvSpPr/>
                <p:nvPr/>
              </p:nvSpPr>
              <p:spPr>
                <a:xfrm>
                  <a:off x="7894735" y="486179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9" name="Rectangle 128"/>
                <p:cNvSpPr/>
                <p:nvPr/>
              </p:nvSpPr>
              <p:spPr>
                <a:xfrm>
                  <a:off x="7235828" y="4842398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1" name="Rectangle 130"/>
              <p:cNvSpPr/>
              <p:nvPr/>
            </p:nvSpPr>
            <p:spPr>
              <a:xfrm>
                <a:off x="5916054" y="43849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6865368" y="437323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7745146" y="43087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6394359" y="452768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/>
              <p:cNvSpPr/>
              <p:nvPr/>
            </p:nvSpPr>
            <p:spPr>
              <a:xfrm>
                <a:off x="7198158" y="461368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Rectangle 135"/>
              <p:cNvSpPr/>
              <p:nvPr/>
            </p:nvSpPr>
            <p:spPr>
              <a:xfrm>
                <a:off x="8168472" y="452768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Rectangle 136"/>
              <p:cNvSpPr/>
              <p:nvPr/>
            </p:nvSpPr>
            <p:spPr>
              <a:xfrm>
                <a:off x="8572102" y="4733289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8309399" y="486409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/>
              <p:cNvSpPr/>
              <p:nvPr/>
            </p:nvSpPr>
            <p:spPr>
              <a:xfrm>
                <a:off x="7939872" y="505059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/>
              <p:cNvSpPr/>
              <p:nvPr/>
            </p:nvSpPr>
            <p:spPr>
              <a:xfrm>
                <a:off x="7603338" y="484239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Rectangle 140"/>
              <p:cNvSpPr/>
              <p:nvPr/>
            </p:nvSpPr>
            <p:spPr>
              <a:xfrm>
                <a:off x="7103022" y="503280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5380483" y="4513791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Rectangle 142"/>
              <p:cNvSpPr/>
              <p:nvPr/>
            </p:nvSpPr>
            <p:spPr>
              <a:xfrm>
                <a:off x="5818354" y="47352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Rectangle 143"/>
              <p:cNvSpPr/>
              <p:nvPr/>
            </p:nvSpPr>
            <p:spPr>
              <a:xfrm>
                <a:off x="5187123" y="482089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Rectangle 144"/>
              <p:cNvSpPr/>
              <p:nvPr/>
            </p:nvSpPr>
            <p:spPr>
              <a:xfrm>
                <a:off x="5857919" y="498381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/>
              <p:cNvSpPr/>
              <p:nvPr/>
            </p:nvSpPr>
            <p:spPr>
              <a:xfrm>
                <a:off x="6425373" y="5167560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/>
              <p:cNvSpPr/>
              <p:nvPr/>
            </p:nvSpPr>
            <p:spPr>
              <a:xfrm>
                <a:off x="5751951" y="517392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/>
              <p:cNvSpPr/>
              <p:nvPr/>
            </p:nvSpPr>
            <p:spPr>
              <a:xfrm>
                <a:off x="6503883" y="4863947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0" name="TextBox 149"/>
            <p:cNvSpPr txBox="1"/>
            <p:nvPr/>
          </p:nvSpPr>
          <p:spPr>
            <a:xfrm>
              <a:off x="6265395" y="2062875"/>
              <a:ext cx="172446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2"/>
                  </a:solidFill>
                </a:rPr>
                <a:t>Add Forward and Reverse Adapters: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529800" y="3637753"/>
            <a:ext cx="4434291" cy="2096678"/>
            <a:chOff x="598575" y="3997396"/>
            <a:chExt cx="4434291" cy="2096678"/>
          </a:xfrm>
        </p:grpSpPr>
        <p:grpSp>
          <p:nvGrpSpPr>
            <p:cNvPr id="153" name="Group 152"/>
            <p:cNvGrpSpPr/>
            <p:nvPr/>
          </p:nvGrpSpPr>
          <p:grpSpPr>
            <a:xfrm>
              <a:off x="1967428" y="3997396"/>
              <a:ext cx="2509122" cy="1008870"/>
              <a:chOff x="4755896" y="4308775"/>
              <a:chExt cx="4044806" cy="941353"/>
            </a:xfrm>
          </p:grpSpPr>
          <p:grpSp>
            <p:nvGrpSpPr>
              <p:cNvPr id="155" name="Group 154"/>
              <p:cNvGrpSpPr/>
              <p:nvPr/>
            </p:nvGrpSpPr>
            <p:grpSpPr>
              <a:xfrm>
                <a:off x="4755896" y="4308775"/>
                <a:ext cx="3858895" cy="937515"/>
                <a:chOff x="4755896" y="4308775"/>
                <a:chExt cx="3858895" cy="937515"/>
              </a:xfrm>
            </p:grpSpPr>
            <p:grpSp>
              <p:nvGrpSpPr>
                <p:cNvPr id="174" name="Group 173"/>
                <p:cNvGrpSpPr/>
                <p:nvPr/>
              </p:nvGrpSpPr>
              <p:grpSpPr>
                <a:xfrm>
                  <a:off x="4872439" y="4339378"/>
                  <a:ext cx="3742352" cy="862523"/>
                  <a:chOff x="2884412" y="808806"/>
                  <a:chExt cx="3742352" cy="862523"/>
                </a:xfrm>
              </p:grpSpPr>
              <p:cxnSp>
                <p:nvCxnSpPr>
                  <p:cNvPr id="193" name="Straight Connector 192"/>
                  <p:cNvCxnSpPr/>
                  <p:nvPr/>
                </p:nvCxnSpPr>
                <p:spPr>
                  <a:xfrm>
                    <a:off x="3486196" y="1671329"/>
                    <a:ext cx="506328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Straight Connector 193"/>
                  <p:cNvCxnSpPr/>
                  <p:nvPr/>
                </p:nvCxnSpPr>
                <p:spPr>
                  <a:xfrm>
                    <a:off x="4191736" y="1671329"/>
                    <a:ext cx="348619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5" name="Straight Connector 194"/>
                  <p:cNvCxnSpPr/>
                  <p:nvPr/>
                </p:nvCxnSpPr>
                <p:spPr>
                  <a:xfrm>
                    <a:off x="3602402" y="1491722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6" name="Straight Connector 195"/>
                  <p:cNvCxnSpPr/>
                  <p:nvPr/>
                </p:nvCxnSpPr>
                <p:spPr>
                  <a:xfrm>
                    <a:off x="2884412" y="1329412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7" name="Straight Connector 196"/>
                  <p:cNvCxnSpPr/>
                  <p:nvPr/>
                </p:nvCxnSpPr>
                <p:spPr>
                  <a:xfrm>
                    <a:off x="4805971" y="1558123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8" name="Straight Connector 197"/>
                  <p:cNvCxnSpPr/>
                  <p:nvPr/>
                </p:nvCxnSpPr>
                <p:spPr>
                  <a:xfrm>
                    <a:off x="3378290" y="885811"/>
                    <a:ext cx="680637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9" name="Straight Connector 198"/>
                  <p:cNvCxnSpPr/>
                  <p:nvPr/>
                </p:nvCxnSpPr>
                <p:spPr>
                  <a:xfrm>
                    <a:off x="3096074" y="1026914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0" name="Straight Connector 199"/>
                  <p:cNvCxnSpPr/>
                  <p:nvPr/>
                </p:nvCxnSpPr>
                <p:spPr>
                  <a:xfrm>
                    <a:off x="3992524" y="1026914"/>
                    <a:ext cx="547831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Straight Connector 200"/>
                  <p:cNvCxnSpPr/>
                  <p:nvPr/>
                </p:nvCxnSpPr>
                <p:spPr>
                  <a:xfrm>
                    <a:off x="4540355" y="8752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2" name="Straight Connector 201"/>
                  <p:cNvCxnSpPr/>
                  <p:nvPr/>
                </p:nvCxnSpPr>
                <p:spPr>
                  <a:xfrm>
                    <a:off x="4739567" y="1121214"/>
                    <a:ext cx="62253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3" name="Straight Connector 202"/>
                  <p:cNvCxnSpPr/>
                  <p:nvPr/>
                </p:nvCxnSpPr>
                <p:spPr>
                  <a:xfrm>
                    <a:off x="3602402" y="1239719"/>
                    <a:ext cx="290517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4" name="Straight Connector 203"/>
                  <p:cNvCxnSpPr/>
                  <p:nvPr/>
                </p:nvCxnSpPr>
                <p:spPr>
                  <a:xfrm>
                    <a:off x="5362101" y="1351314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5" name="Straight Connector 204"/>
                  <p:cNvCxnSpPr/>
                  <p:nvPr/>
                </p:nvCxnSpPr>
                <p:spPr>
                  <a:xfrm>
                    <a:off x="5871420" y="10193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6" name="Straight Connector 205"/>
                  <p:cNvCxnSpPr/>
                  <p:nvPr/>
                </p:nvCxnSpPr>
                <p:spPr>
                  <a:xfrm>
                    <a:off x="5448096" y="8088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7" name="Straight Connector 206"/>
                  <p:cNvCxnSpPr/>
                  <p:nvPr/>
                </p:nvCxnSpPr>
                <p:spPr>
                  <a:xfrm>
                    <a:off x="6203440" y="12464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Straight Connector 207"/>
                  <p:cNvCxnSpPr/>
                  <p:nvPr/>
                </p:nvCxnSpPr>
                <p:spPr>
                  <a:xfrm>
                    <a:off x="4117031" y="1363305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" name="Straight Connector 208"/>
                  <p:cNvCxnSpPr/>
                  <p:nvPr/>
                </p:nvCxnSpPr>
                <p:spPr>
                  <a:xfrm>
                    <a:off x="6016678" y="1363305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" name="Straight Connector 209"/>
                  <p:cNvCxnSpPr/>
                  <p:nvPr/>
                </p:nvCxnSpPr>
                <p:spPr>
                  <a:xfrm>
                    <a:off x="5618255" y="1558123"/>
                    <a:ext cx="506329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75" name="Rectangle 174"/>
                <p:cNvSpPr/>
                <p:nvPr/>
              </p:nvSpPr>
              <p:spPr>
                <a:xfrm>
                  <a:off x="5218652" y="438497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6" name="Rectangle 175"/>
                <p:cNvSpPr/>
                <p:nvPr/>
              </p:nvSpPr>
              <p:spPr>
                <a:xfrm>
                  <a:off x="6354072" y="437263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7" name="Rectangle 176"/>
                <p:cNvSpPr/>
                <p:nvPr/>
              </p:nvSpPr>
              <p:spPr>
                <a:xfrm>
                  <a:off x="4952863" y="451938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8" name="Rectangle 177"/>
                <p:cNvSpPr/>
                <p:nvPr/>
              </p:nvSpPr>
              <p:spPr>
                <a:xfrm>
                  <a:off x="5437593" y="473328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9" name="Rectangle 178"/>
                <p:cNvSpPr/>
                <p:nvPr/>
              </p:nvSpPr>
              <p:spPr>
                <a:xfrm>
                  <a:off x="4755896" y="480948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Rectangle 179"/>
                <p:cNvSpPr/>
                <p:nvPr/>
              </p:nvSpPr>
              <p:spPr>
                <a:xfrm>
                  <a:off x="5468959" y="4984194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Rectangle 180"/>
                <p:cNvSpPr/>
                <p:nvPr/>
              </p:nvSpPr>
              <p:spPr>
                <a:xfrm>
                  <a:off x="6013753" y="486179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Rectangle 181"/>
                <p:cNvSpPr/>
                <p:nvPr/>
              </p:nvSpPr>
              <p:spPr>
                <a:xfrm>
                  <a:off x="5393125" y="5170090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Rectangle 182"/>
                <p:cNvSpPr/>
                <p:nvPr/>
              </p:nvSpPr>
              <p:spPr>
                <a:xfrm>
                  <a:off x="6625744" y="461368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4" name="Rectangle 183"/>
                <p:cNvSpPr/>
                <p:nvPr/>
              </p:nvSpPr>
              <p:spPr>
                <a:xfrm>
                  <a:off x="5899453" y="4524457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5" name="Rectangle 184"/>
                <p:cNvSpPr/>
                <p:nvPr/>
              </p:nvSpPr>
              <p:spPr>
                <a:xfrm>
                  <a:off x="7321823" y="430877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6" name="Rectangle 185"/>
                <p:cNvSpPr/>
                <p:nvPr/>
              </p:nvSpPr>
              <p:spPr>
                <a:xfrm>
                  <a:off x="7745146" y="4516324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Rectangle 186"/>
                <p:cNvSpPr/>
                <p:nvPr/>
              </p:nvSpPr>
              <p:spPr>
                <a:xfrm>
                  <a:off x="8004705" y="474469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Rectangle 187"/>
                <p:cNvSpPr/>
                <p:nvPr/>
              </p:nvSpPr>
              <p:spPr>
                <a:xfrm>
                  <a:off x="6046954" y="5167560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9" name="Rectangle 188"/>
                <p:cNvSpPr/>
                <p:nvPr/>
              </p:nvSpPr>
              <p:spPr>
                <a:xfrm>
                  <a:off x="6624443" y="503280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0" name="Rectangle 189"/>
                <p:cNvSpPr/>
                <p:nvPr/>
              </p:nvSpPr>
              <p:spPr>
                <a:xfrm>
                  <a:off x="7491982" y="505059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Rectangle 190"/>
                <p:cNvSpPr/>
                <p:nvPr/>
              </p:nvSpPr>
              <p:spPr>
                <a:xfrm>
                  <a:off x="7894735" y="486179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Rectangle 191"/>
                <p:cNvSpPr/>
                <p:nvPr/>
              </p:nvSpPr>
              <p:spPr>
                <a:xfrm>
                  <a:off x="7235828" y="4842398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56" name="Rectangle 155"/>
              <p:cNvSpPr/>
              <p:nvPr/>
            </p:nvSpPr>
            <p:spPr>
              <a:xfrm>
                <a:off x="5916054" y="43849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6865368" y="437323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7745146" y="43087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6394359" y="452768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7198158" y="461368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 160"/>
              <p:cNvSpPr/>
              <p:nvPr/>
            </p:nvSpPr>
            <p:spPr>
              <a:xfrm>
                <a:off x="8168472" y="452768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8572102" y="4733289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8309399" y="486409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7939872" y="505059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7603338" y="484239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7103022" y="503280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5380483" y="4513791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5818354" y="47352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Rectangle 168"/>
              <p:cNvSpPr/>
              <p:nvPr/>
            </p:nvSpPr>
            <p:spPr>
              <a:xfrm>
                <a:off x="5187123" y="482089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/>
              <p:cNvSpPr/>
              <p:nvPr/>
            </p:nvSpPr>
            <p:spPr>
              <a:xfrm>
                <a:off x="5857919" y="498381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ectangle 170"/>
              <p:cNvSpPr/>
              <p:nvPr/>
            </p:nvSpPr>
            <p:spPr>
              <a:xfrm>
                <a:off x="6425373" y="5167560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5751951" y="517392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Rectangle 172"/>
              <p:cNvSpPr/>
              <p:nvPr/>
            </p:nvSpPr>
            <p:spPr>
              <a:xfrm>
                <a:off x="6503883" y="4863947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4" name="TextBox 153"/>
            <p:cNvSpPr txBox="1"/>
            <p:nvPr/>
          </p:nvSpPr>
          <p:spPr>
            <a:xfrm>
              <a:off x="598575" y="4451911"/>
              <a:ext cx="17244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2"/>
                  </a:solidFill>
                </a:rPr>
                <a:t>PCR amplification: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  <p:grpSp>
          <p:nvGrpSpPr>
            <p:cNvPr id="211" name="Group 210"/>
            <p:cNvGrpSpPr/>
            <p:nvPr/>
          </p:nvGrpSpPr>
          <p:grpSpPr>
            <a:xfrm>
              <a:off x="2523744" y="4334918"/>
              <a:ext cx="2509122" cy="1008870"/>
              <a:chOff x="4755896" y="4308775"/>
              <a:chExt cx="4044806" cy="941353"/>
            </a:xfrm>
          </p:grpSpPr>
          <p:grpSp>
            <p:nvGrpSpPr>
              <p:cNvPr id="212" name="Group 211"/>
              <p:cNvGrpSpPr/>
              <p:nvPr/>
            </p:nvGrpSpPr>
            <p:grpSpPr>
              <a:xfrm>
                <a:off x="4755896" y="4308775"/>
                <a:ext cx="3858895" cy="937515"/>
                <a:chOff x="4755896" y="4308775"/>
                <a:chExt cx="3858895" cy="937515"/>
              </a:xfrm>
            </p:grpSpPr>
            <p:grpSp>
              <p:nvGrpSpPr>
                <p:cNvPr id="231" name="Group 230"/>
                <p:cNvGrpSpPr/>
                <p:nvPr/>
              </p:nvGrpSpPr>
              <p:grpSpPr>
                <a:xfrm>
                  <a:off x="4872439" y="4339378"/>
                  <a:ext cx="3742352" cy="862523"/>
                  <a:chOff x="2884412" y="808806"/>
                  <a:chExt cx="3742352" cy="862523"/>
                </a:xfrm>
              </p:grpSpPr>
              <p:cxnSp>
                <p:nvCxnSpPr>
                  <p:cNvPr id="250" name="Straight Connector 249"/>
                  <p:cNvCxnSpPr/>
                  <p:nvPr/>
                </p:nvCxnSpPr>
                <p:spPr>
                  <a:xfrm>
                    <a:off x="3486196" y="1671329"/>
                    <a:ext cx="506328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1" name="Straight Connector 250"/>
                  <p:cNvCxnSpPr/>
                  <p:nvPr/>
                </p:nvCxnSpPr>
                <p:spPr>
                  <a:xfrm>
                    <a:off x="4191736" y="1671329"/>
                    <a:ext cx="348619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2" name="Straight Connector 251"/>
                  <p:cNvCxnSpPr/>
                  <p:nvPr/>
                </p:nvCxnSpPr>
                <p:spPr>
                  <a:xfrm>
                    <a:off x="3602402" y="1491722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3" name="Straight Connector 252"/>
                  <p:cNvCxnSpPr/>
                  <p:nvPr/>
                </p:nvCxnSpPr>
                <p:spPr>
                  <a:xfrm>
                    <a:off x="2884412" y="1329412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4" name="Straight Connector 253"/>
                  <p:cNvCxnSpPr/>
                  <p:nvPr/>
                </p:nvCxnSpPr>
                <p:spPr>
                  <a:xfrm>
                    <a:off x="4805971" y="1558123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5" name="Straight Connector 254"/>
                  <p:cNvCxnSpPr/>
                  <p:nvPr/>
                </p:nvCxnSpPr>
                <p:spPr>
                  <a:xfrm>
                    <a:off x="3378290" y="885811"/>
                    <a:ext cx="680637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6" name="Straight Connector 255"/>
                  <p:cNvCxnSpPr/>
                  <p:nvPr/>
                </p:nvCxnSpPr>
                <p:spPr>
                  <a:xfrm>
                    <a:off x="3096074" y="1026914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7" name="Straight Connector 256"/>
                  <p:cNvCxnSpPr/>
                  <p:nvPr/>
                </p:nvCxnSpPr>
                <p:spPr>
                  <a:xfrm>
                    <a:off x="3992524" y="1026914"/>
                    <a:ext cx="547831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" name="Straight Connector 257"/>
                  <p:cNvCxnSpPr/>
                  <p:nvPr/>
                </p:nvCxnSpPr>
                <p:spPr>
                  <a:xfrm>
                    <a:off x="4540355" y="8752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9" name="Straight Connector 258"/>
                  <p:cNvCxnSpPr/>
                  <p:nvPr/>
                </p:nvCxnSpPr>
                <p:spPr>
                  <a:xfrm>
                    <a:off x="4739567" y="1121214"/>
                    <a:ext cx="62253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" name="Straight Connector 259"/>
                  <p:cNvCxnSpPr/>
                  <p:nvPr/>
                </p:nvCxnSpPr>
                <p:spPr>
                  <a:xfrm>
                    <a:off x="3602402" y="1239719"/>
                    <a:ext cx="290517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1" name="Straight Connector 260"/>
                  <p:cNvCxnSpPr/>
                  <p:nvPr/>
                </p:nvCxnSpPr>
                <p:spPr>
                  <a:xfrm>
                    <a:off x="5362101" y="1351314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2" name="Straight Connector 261"/>
                  <p:cNvCxnSpPr/>
                  <p:nvPr/>
                </p:nvCxnSpPr>
                <p:spPr>
                  <a:xfrm>
                    <a:off x="5871420" y="10193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3" name="Straight Connector 262"/>
                  <p:cNvCxnSpPr/>
                  <p:nvPr/>
                </p:nvCxnSpPr>
                <p:spPr>
                  <a:xfrm>
                    <a:off x="5448096" y="8088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" name="Straight Connector 263"/>
                  <p:cNvCxnSpPr/>
                  <p:nvPr/>
                </p:nvCxnSpPr>
                <p:spPr>
                  <a:xfrm>
                    <a:off x="6203440" y="12464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5" name="Straight Connector 264"/>
                  <p:cNvCxnSpPr/>
                  <p:nvPr/>
                </p:nvCxnSpPr>
                <p:spPr>
                  <a:xfrm>
                    <a:off x="4117031" y="1363305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" name="Straight Connector 265"/>
                  <p:cNvCxnSpPr/>
                  <p:nvPr/>
                </p:nvCxnSpPr>
                <p:spPr>
                  <a:xfrm>
                    <a:off x="6016678" y="1363305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7" name="Straight Connector 266"/>
                  <p:cNvCxnSpPr/>
                  <p:nvPr/>
                </p:nvCxnSpPr>
                <p:spPr>
                  <a:xfrm>
                    <a:off x="5618255" y="1558123"/>
                    <a:ext cx="506329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32" name="Rectangle 231"/>
                <p:cNvSpPr/>
                <p:nvPr/>
              </p:nvSpPr>
              <p:spPr>
                <a:xfrm>
                  <a:off x="5218652" y="438497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Rectangle 232"/>
                <p:cNvSpPr/>
                <p:nvPr/>
              </p:nvSpPr>
              <p:spPr>
                <a:xfrm>
                  <a:off x="6354072" y="437263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4" name="Rectangle 233"/>
                <p:cNvSpPr/>
                <p:nvPr/>
              </p:nvSpPr>
              <p:spPr>
                <a:xfrm>
                  <a:off x="4952863" y="451938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5" name="Rectangle 234"/>
                <p:cNvSpPr/>
                <p:nvPr/>
              </p:nvSpPr>
              <p:spPr>
                <a:xfrm>
                  <a:off x="5437593" y="473328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Rectangle 235"/>
                <p:cNvSpPr/>
                <p:nvPr/>
              </p:nvSpPr>
              <p:spPr>
                <a:xfrm>
                  <a:off x="4755896" y="480948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7" name="Rectangle 236"/>
                <p:cNvSpPr/>
                <p:nvPr/>
              </p:nvSpPr>
              <p:spPr>
                <a:xfrm>
                  <a:off x="5468959" y="4984194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8" name="Rectangle 237"/>
                <p:cNvSpPr/>
                <p:nvPr/>
              </p:nvSpPr>
              <p:spPr>
                <a:xfrm>
                  <a:off x="6013753" y="486179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9" name="Rectangle 238"/>
                <p:cNvSpPr/>
                <p:nvPr/>
              </p:nvSpPr>
              <p:spPr>
                <a:xfrm>
                  <a:off x="5393125" y="5170090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Rectangle 239"/>
                <p:cNvSpPr/>
                <p:nvPr/>
              </p:nvSpPr>
              <p:spPr>
                <a:xfrm>
                  <a:off x="6625744" y="461368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1" name="Rectangle 240"/>
                <p:cNvSpPr/>
                <p:nvPr/>
              </p:nvSpPr>
              <p:spPr>
                <a:xfrm>
                  <a:off x="5899453" y="4524457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2" name="Rectangle 241"/>
                <p:cNvSpPr/>
                <p:nvPr/>
              </p:nvSpPr>
              <p:spPr>
                <a:xfrm>
                  <a:off x="7321823" y="430877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3" name="Rectangle 242"/>
                <p:cNvSpPr/>
                <p:nvPr/>
              </p:nvSpPr>
              <p:spPr>
                <a:xfrm>
                  <a:off x="7745146" y="4516324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Rectangle 243"/>
                <p:cNvSpPr/>
                <p:nvPr/>
              </p:nvSpPr>
              <p:spPr>
                <a:xfrm>
                  <a:off x="8004705" y="474469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5" name="Rectangle 244"/>
                <p:cNvSpPr/>
                <p:nvPr/>
              </p:nvSpPr>
              <p:spPr>
                <a:xfrm>
                  <a:off x="6046954" y="5167560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6" name="Rectangle 245"/>
                <p:cNvSpPr/>
                <p:nvPr/>
              </p:nvSpPr>
              <p:spPr>
                <a:xfrm>
                  <a:off x="6624443" y="503280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7" name="Rectangle 246"/>
                <p:cNvSpPr/>
                <p:nvPr/>
              </p:nvSpPr>
              <p:spPr>
                <a:xfrm>
                  <a:off x="7491982" y="505059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Rectangle 247"/>
                <p:cNvSpPr/>
                <p:nvPr/>
              </p:nvSpPr>
              <p:spPr>
                <a:xfrm>
                  <a:off x="7894735" y="486179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9" name="Rectangle 248"/>
                <p:cNvSpPr/>
                <p:nvPr/>
              </p:nvSpPr>
              <p:spPr>
                <a:xfrm>
                  <a:off x="7235828" y="4842398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3" name="Rectangle 212"/>
              <p:cNvSpPr/>
              <p:nvPr/>
            </p:nvSpPr>
            <p:spPr>
              <a:xfrm>
                <a:off x="5916054" y="43849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Rectangle 213"/>
              <p:cNvSpPr/>
              <p:nvPr/>
            </p:nvSpPr>
            <p:spPr>
              <a:xfrm>
                <a:off x="6865368" y="437323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7745146" y="43087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6394359" y="452768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7198158" y="461368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/>
              <p:cNvSpPr/>
              <p:nvPr/>
            </p:nvSpPr>
            <p:spPr>
              <a:xfrm>
                <a:off x="8168472" y="452768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 218"/>
              <p:cNvSpPr/>
              <p:nvPr/>
            </p:nvSpPr>
            <p:spPr>
              <a:xfrm>
                <a:off x="8572102" y="4733289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Rectangle 219"/>
              <p:cNvSpPr/>
              <p:nvPr/>
            </p:nvSpPr>
            <p:spPr>
              <a:xfrm>
                <a:off x="8309399" y="486409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Rectangle 220"/>
              <p:cNvSpPr/>
              <p:nvPr/>
            </p:nvSpPr>
            <p:spPr>
              <a:xfrm>
                <a:off x="7939872" y="505059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Rectangle 221"/>
              <p:cNvSpPr/>
              <p:nvPr/>
            </p:nvSpPr>
            <p:spPr>
              <a:xfrm>
                <a:off x="7603338" y="484239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Rectangle 222"/>
              <p:cNvSpPr/>
              <p:nvPr/>
            </p:nvSpPr>
            <p:spPr>
              <a:xfrm>
                <a:off x="7103022" y="503280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Rectangle 223"/>
              <p:cNvSpPr/>
              <p:nvPr/>
            </p:nvSpPr>
            <p:spPr>
              <a:xfrm>
                <a:off x="5380483" y="4513791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Rectangle 224"/>
              <p:cNvSpPr/>
              <p:nvPr/>
            </p:nvSpPr>
            <p:spPr>
              <a:xfrm>
                <a:off x="5818354" y="47352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Rectangle 225"/>
              <p:cNvSpPr/>
              <p:nvPr/>
            </p:nvSpPr>
            <p:spPr>
              <a:xfrm>
                <a:off x="5187123" y="482089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Rectangle 226"/>
              <p:cNvSpPr/>
              <p:nvPr/>
            </p:nvSpPr>
            <p:spPr>
              <a:xfrm>
                <a:off x="5857919" y="498381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Rectangle 227"/>
              <p:cNvSpPr/>
              <p:nvPr/>
            </p:nvSpPr>
            <p:spPr>
              <a:xfrm>
                <a:off x="6425373" y="5167560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Rectangle 228"/>
              <p:cNvSpPr/>
              <p:nvPr/>
            </p:nvSpPr>
            <p:spPr>
              <a:xfrm>
                <a:off x="5751951" y="517392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Rectangle 229"/>
              <p:cNvSpPr/>
              <p:nvPr/>
            </p:nvSpPr>
            <p:spPr>
              <a:xfrm>
                <a:off x="6503883" y="4863947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8" name="Group 267"/>
            <p:cNvGrpSpPr/>
            <p:nvPr/>
          </p:nvGrpSpPr>
          <p:grpSpPr>
            <a:xfrm>
              <a:off x="1883223" y="5085204"/>
              <a:ext cx="2509122" cy="1008870"/>
              <a:chOff x="4755896" y="4308775"/>
              <a:chExt cx="4044806" cy="941353"/>
            </a:xfrm>
          </p:grpSpPr>
          <p:grpSp>
            <p:nvGrpSpPr>
              <p:cNvPr id="269" name="Group 268"/>
              <p:cNvGrpSpPr/>
              <p:nvPr/>
            </p:nvGrpSpPr>
            <p:grpSpPr>
              <a:xfrm>
                <a:off x="4755896" y="4308775"/>
                <a:ext cx="3858895" cy="937515"/>
                <a:chOff x="4755896" y="4308775"/>
                <a:chExt cx="3858895" cy="937515"/>
              </a:xfrm>
            </p:grpSpPr>
            <p:grpSp>
              <p:nvGrpSpPr>
                <p:cNvPr id="288" name="Group 287"/>
                <p:cNvGrpSpPr/>
                <p:nvPr/>
              </p:nvGrpSpPr>
              <p:grpSpPr>
                <a:xfrm>
                  <a:off x="4872439" y="4339378"/>
                  <a:ext cx="3742352" cy="862523"/>
                  <a:chOff x="2884412" y="808806"/>
                  <a:chExt cx="3742352" cy="862523"/>
                </a:xfrm>
              </p:grpSpPr>
              <p:cxnSp>
                <p:nvCxnSpPr>
                  <p:cNvPr id="307" name="Straight Connector 306"/>
                  <p:cNvCxnSpPr/>
                  <p:nvPr/>
                </p:nvCxnSpPr>
                <p:spPr>
                  <a:xfrm>
                    <a:off x="3486196" y="1671329"/>
                    <a:ext cx="506328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8" name="Straight Connector 307"/>
                  <p:cNvCxnSpPr/>
                  <p:nvPr/>
                </p:nvCxnSpPr>
                <p:spPr>
                  <a:xfrm>
                    <a:off x="4191736" y="1671329"/>
                    <a:ext cx="348619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9" name="Straight Connector 308"/>
                  <p:cNvCxnSpPr/>
                  <p:nvPr/>
                </p:nvCxnSpPr>
                <p:spPr>
                  <a:xfrm>
                    <a:off x="3602402" y="1491722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0" name="Straight Connector 309"/>
                  <p:cNvCxnSpPr/>
                  <p:nvPr/>
                </p:nvCxnSpPr>
                <p:spPr>
                  <a:xfrm>
                    <a:off x="2884412" y="1329412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1" name="Straight Connector 310"/>
                  <p:cNvCxnSpPr/>
                  <p:nvPr/>
                </p:nvCxnSpPr>
                <p:spPr>
                  <a:xfrm>
                    <a:off x="4805971" y="1558123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2" name="Straight Connector 311"/>
                  <p:cNvCxnSpPr/>
                  <p:nvPr/>
                </p:nvCxnSpPr>
                <p:spPr>
                  <a:xfrm>
                    <a:off x="3378290" y="885811"/>
                    <a:ext cx="680637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3" name="Straight Connector 312"/>
                  <p:cNvCxnSpPr/>
                  <p:nvPr/>
                </p:nvCxnSpPr>
                <p:spPr>
                  <a:xfrm>
                    <a:off x="3096074" y="1026914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4" name="Straight Connector 313"/>
                  <p:cNvCxnSpPr/>
                  <p:nvPr/>
                </p:nvCxnSpPr>
                <p:spPr>
                  <a:xfrm>
                    <a:off x="3992524" y="1026914"/>
                    <a:ext cx="547831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5" name="Straight Connector 314"/>
                  <p:cNvCxnSpPr/>
                  <p:nvPr/>
                </p:nvCxnSpPr>
                <p:spPr>
                  <a:xfrm>
                    <a:off x="4540355" y="8752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6" name="Straight Connector 315"/>
                  <p:cNvCxnSpPr/>
                  <p:nvPr/>
                </p:nvCxnSpPr>
                <p:spPr>
                  <a:xfrm>
                    <a:off x="4739567" y="1121214"/>
                    <a:ext cx="62253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7" name="Straight Connector 316"/>
                  <p:cNvCxnSpPr/>
                  <p:nvPr/>
                </p:nvCxnSpPr>
                <p:spPr>
                  <a:xfrm>
                    <a:off x="3602402" y="1239719"/>
                    <a:ext cx="290517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8" name="Straight Connector 317"/>
                  <p:cNvCxnSpPr/>
                  <p:nvPr/>
                </p:nvCxnSpPr>
                <p:spPr>
                  <a:xfrm>
                    <a:off x="5362101" y="1351314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9" name="Straight Connector 318"/>
                  <p:cNvCxnSpPr/>
                  <p:nvPr/>
                </p:nvCxnSpPr>
                <p:spPr>
                  <a:xfrm>
                    <a:off x="5871420" y="10193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0" name="Straight Connector 319"/>
                  <p:cNvCxnSpPr/>
                  <p:nvPr/>
                </p:nvCxnSpPr>
                <p:spPr>
                  <a:xfrm>
                    <a:off x="5448096" y="8088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1" name="Straight Connector 320"/>
                  <p:cNvCxnSpPr/>
                  <p:nvPr/>
                </p:nvCxnSpPr>
                <p:spPr>
                  <a:xfrm>
                    <a:off x="6203440" y="1246406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2" name="Straight Connector 321"/>
                  <p:cNvCxnSpPr/>
                  <p:nvPr/>
                </p:nvCxnSpPr>
                <p:spPr>
                  <a:xfrm>
                    <a:off x="4117031" y="1363305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3" name="Straight Connector 322"/>
                  <p:cNvCxnSpPr/>
                  <p:nvPr/>
                </p:nvCxnSpPr>
                <p:spPr>
                  <a:xfrm>
                    <a:off x="6016678" y="1363305"/>
                    <a:ext cx="423324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Straight Connector 323"/>
                  <p:cNvCxnSpPr/>
                  <p:nvPr/>
                </p:nvCxnSpPr>
                <p:spPr>
                  <a:xfrm>
                    <a:off x="5618255" y="1558123"/>
                    <a:ext cx="506329" cy="0"/>
                  </a:xfrm>
                  <a:prstGeom prst="line">
                    <a:avLst/>
                  </a:prstGeom>
                  <a:ln>
                    <a:solidFill>
                      <a:schemeClr val="bg1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89" name="Rectangle 288"/>
                <p:cNvSpPr/>
                <p:nvPr/>
              </p:nvSpPr>
              <p:spPr>
                <a:xfrm>
                  <a:off x="5218652" y="438497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0" name="Rectangle 289"/>
                <p:cNvSpPr/>
                <p:nvPr/>
              </p:nvSpPr>
              <p:spPr>
                <a:xfrm>
                  <a:off x="6354072" y="437263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1" name="Rectangle 290"/>
                <p:cNvSpPr/>
                <p:nvPr/>
              </p:nvSpPr>
              <p:spPr>
                <a:xfrm>
                  <a:off x="4952863" y="451938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2" name="Rectangle 291"/>
                <p:cNvSpPr/>
                <p:nvPr/>
              </p:nvSpPr>
              <p:spPr>
                <a:xfrm>
                  <a:off x="5437593" y="473328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3" name="Rectangle 292"/>
                <p:cNvSpPr/>
                <p:nvPr/>
              </p:nvSpPr>
              <p:spPr>
                <a:xfrm>
                  <a:off x="4755896" y="480948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4" name="Rectangle 293"/>
                <p:cNvSpPr/>
                <p:nvPr/>
              </p:nvSpPr>
              <p:spPr>
                <a:xfrm>
                  <a:off x="5468959" y="4984194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5" name="Rectangle 294"/>
                <p:cNvSpPr/>
                <p:nvPr/>
              </p:nvSpPr>
              <p:spPr>
                <a:xfrm>
                  <a:off x="6013753" y="486179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6" name="Rectangle 295"/>
                <p:cNvSpPr/>
                <p:nvPr/>
              </p:nvSpPr>
              <p:spPr>
                <a:xfrm>
                  <a:off x="5393125" y="5170090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7" name="Rectangle 296"/>
                <p:cNvSpPr/>
                <p:nvPr/>
              </p:nvSpPr>
              <p:spPr>
                <a:xfrm>
                  <a:off x="6625744" y="461368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8" name="Rectangle 297"/>
                <p:cNvSpPr/>
                <p:nvPr/>
              </p:nvSpPr>
              <p:spPr>
                <a:xfrm>
                  <a:off x="5899453" y="4524457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9" name="Rectangle 298"/>
                <p:cNvSpPr/>
                <p:nvPr/>
              </p:nvSpPr>
              <p:spPr>
                <a:xfrm>
                  <a:off x="7321823" y="430877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0" name="Rectangle 299"/>
                <p:cNvSpPr/>
                <p:nvPr/>
              </p:nvSpPr>
              <p:spPr>
                <a:xfrm>
                  <a:off x="7745146" y="4516324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1" name="Rectangle 300"/>
                <p:cNvSpPr/>
                <p:nvPr/>
              </p:nvSpPr>
              <p:spPr>
                <a:xfrm>
                  <a:off x="8004705" y="474469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2" name="Rectangle 301"/>
                <p:cNvSpPr/>
                <p:nvPr/>
              </p:nvSpPr>
              <p:spPr>
                <a:xfrm>
                  <a:off x="6046954" y="5167560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3" name="Rectangle 302"/>
                <p:cNvSpPr/>
                <p:nvPr/>
              </p:nvSpPr>
              <p:spPr>
                <a:xfrm>
                  <a:off x="6624443" y="5032806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4" name="Rectangle 303"/>
                <p:cNvSpPr/>
                <p:nvPr/>
              </p:nvSpPr>
              <p:spPr>
                <a:xfrm>
                  <a:off x="7491982" y="5050595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5" name="Rectangle 304"/>
                <p:cNvSpPr/>
                <p:nvPr/>
              </p:nvSpPr>
              <p:spPr>
                <a:xfrm>
                  <a:off x="7894735" y="4861799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6" name="Rectangle 305"/>
                <p:cNvSpPr/>
                <p:nvPr/>
              </p:nvSpPr>
              <p:spPr>
                <a:xfrm>
                  <a:off x="7235828" y="4842398"/>
                  <a:ext cx="228600" cy="76200"/>
                </a:xfrm>
                <a:prstGeom prst="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0" name="Rectangle 269"/>
              <p:cNvSpPr/>
              <p:nvPr/>
            </p:nvSpPr>
            <p:spPr>
              <a:xfrm>
                <a:off x="5916054" y="43849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Rectangle 270"/>
              <p:cNvSpPr/>
              <p:nvPr/>
            </p:nvSpPr>
            <p:spPr>
              <a:xfrm>
                <a:off x="6865368" y="437323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2" name="Rectangle 271"/>
              <p:cNvSpPr/>
              <p:nvPr/>
            </p:nvSpPr>
            <p:spPr>
              <a:xfrm>
                <a:off x="7745146" y="43087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Rectangle 272"/>
              <p:cNvSpPr/>
              <p:nvPr/>
            </p:nvSpPr>
            <p:spPr>
              <a:xfrm>
                <a:off x="6394359" y="452768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4" name="Rectangle 273"/>
              <p:cNvSpPr/>
              <p:nvPr/>
            </p:nvSpPr>
            <p:spPr>
              <a:xfrm>
                <a:off x="7198158" y="461368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Rectangle 274"/>
              <p:cNvSpPr/>
              <p:nvPr/>
            </p:nvSpPr>
            <p:spPr>
              <a:xfrm>
                <a:off x="8168472" y="452768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Rectangle 275"/>
              <p:cNvSpPr/>
              <p:nvPr/>
            </p:nvSpPr>
            <p:spPr>
              <a:xfrm>
                <a:off x="8572102" y="4733289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Rectangle 276"/>
              <p:cNvSpPr/>
              <p:nvPr/>
            </p:nvSpPr>
            <p:spPr>
              <a:xfrm>
                <a:off x="8309399" y="4864093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8" name="Rectangle 277"/>
              <p:cNvSpPr/>
              <p:nvPr/>
            </p:nvSpPr>
            <p:spPr>
              <a:xfrm>
                <a:off x="7939872" y="505059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9" name="Rectangle 278"/>
              <p:cNvSpPr/>
              <p:nvPr/>
            </p:nvSpPr>
            <p:spPr>
              <a:xfrm>
                <a:off x="7603338" y="484239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0" name="Rectangle 279"/>
              <p:cNvSpPr/>
              <p:nvPr/>
            </p:nvSpPr>
            <p:spPr>
              <a:xfrm>
                <a:off x="7103022" y="503280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Rectangle 280"/>
              <p:cNvSpPr/>
              <p:nvPr/>
            </p:nvSpPr>
            <p:spPr>
              <a:xfrm>
                <a:off x="5380483" y="4513791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2" name="Rectangle 281"/>
              <p:cNvSpPr/>
              <p:nvPr/>
            </p:nvSpPr>
            <p:spPr>
              <a:xfrm>
                <a:off x="5818354" y="4735275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3" name="Rectangle 282"/>
              <p:cNvSpPr/>
              <p:nvPr/>
            </p:nvSpPr>
            <p:spPr>
              <a:xfrm>
                <a:off x="5187123" y="4820896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Rectangle 283"/>
              <p:cNvSpPr/>
              <p:nvPr/>
            </p:nvSpPr>
            <p:spPr>
              <a:xfrm>
                <a:off x="5857919" y="498381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Rectangle 284"/>
              <p:cNvSpPr/>
              <p:nvPr/>
            </p:nvSpPr>
            <p:spPr>
              <a:xfrm>
                <a:off x="6425373" y="5167560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Rectangle 285"/>
              <p:cNvSpPr/>
              <p:nvPr/>
            </p:nvSpPr>
            <p:spPr>
              <a:xfrm>
                <a:off x="5751951" y="5173928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Rectangle 286"/>
              <p:cNvSpPr/>
              <p:nvPr/>
            </p:nvSpPr>
            <p:spPr>
              <a:xfrm>
                <a:off x="6503883" y="4863947"/>
                <a:ext cx="228600" cy="76200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45" name="Group 344"/>
          <p:cNvGrpSpPr/>
          <p:nvPr/>
        </p:nvGrpSpPr>
        <p:grpSpPr>
          <a:xfrm>
            <a:off x="5451409" y="3485943"/>
            <a:ext cx="2862249" cy="2079721"/>
            <a:chOff x="5451409" y="3485943"/>
            <a:chExt cx="2862249" cy="2079721"/>
          </a:xfrm>
        </p:grpSpPr>
        <p:grpSp>
          <p:nvGrpSpPr>
            <p:cNvPr id="326" name="Group 325"/>
            <p:cNvGrpSpPr/>
            <p:nvPr/>
          </p:nvGrpSpPr>
          <p:grpSpPr>
            <a:xfrm>
              <a:off x="6754458" y="3485943"/>
              <a:ext cx="1559200" cy="2079721"/>
              <a:chOff x="5596964" y="4421540"/>
              <a:chExt cx="1559200" cy="2079721"/>
            </a:xfrm>
          </p:grpSpPr>
          <p:sp>
            <p:nvSpPr>
              <p:cNvPr id="328" name="Rectangle 327"/>
              <p:cNvSpPr/>
              <p:nvPr/>
            </p:nvSpPr>
            <p:spPr>
              <a:xfrm>
                <a:off x="5596964" y="4421540"/>
                <a:ext cx="1559200" cy="2079721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329" name="Straight Connector 328"/>
              <p:cNvCxnSpPr/>
              <p:nvPr/>
            </p:nvCxnSpPr>
            <p:spPr>
              <a:xfrm>
                <a:off x="5658266" y="4641159"/>
                <a:ext cx="262418" cy="0"/>
              </a:xfrm>
              <a:prstGeom prst="line">
                <a:avLst/>
              </a:prstGeom>
              <a:ln w="57150" cmpd="sng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/>
              <p:cNvCxnSpPr/>
              <p:nvPr/>
            </p:nvCxnSpPr>
            <p:spPr>
              <a:xfrm>
                <a:off x="5658266" y="4841031"/>
                <a:ext cx="262418" cy="0"/>
              </a:xfrm>
              <a:prstGeom prst="line">
                <a:avLst/>
              </a:prstGeom>
              <a:ln w="57150" cmpd="sng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/>
              <p:cNvCxnSpPr/>
              <p:nvPr/>
            </p:nvCxnSpPr>
            <p:spPr>
              <a:xfrm>
                <a:off x="5658266" y="5012748"/>
                <a:ext cx="262418" cy="0"/>
              </a:xfrm>
              <a:prstGeom prst="line">
                <a:avLst/>
              </a:prstGeom>
              <a:ln w="57150" cmpd="sng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/>
              <p:cNvCxnSpPr/>
              <p:nvPr/>
            </p:nvCxnSpPr>
            <p:spPr>
              <a:xfrm>
                <a:off x="5669425" y="5140894"/>
                <a:ext cx="262418" cy="0"/>
              </a:xfrm>
              <a:prstGeom prst="line">
                <a:avLst/>
              </a:prstGeom>
              <a:ln w="28575" cmpd="sng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/>
              <p:cNvCxnSpPr/>
              <p:nvPr/>
            </p:nvCxnSpPr>
            <p:spPr>
              <a:xfrm>
                <a:off x="5670026" y="5207608"/>
                <a:ext cx="262418" cy="0"/>
              </a:xfrm>
              <a:prstGeom prst="line">
                <a:avLst/>
              </a:prstGeom>
              <a:ln w="28575" cmpd="sng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/>
              <p:cNvCxnSpPr/>
              <p:nvPr/>
            </p:nvCxnSpPr>
            <p:spPr>
              <a:xfrm>
                <a:off x="5669425" y="5287490"/>
                <a:ext cx="262418" cy="0"/>
              </a:xfrm>
              <a:prstGeom prst="line">
                <a:avLst/>
              </a:prstGeom>
              <a:ln w="28575" cmpd="sng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/>
              <p:cNvCxnSpPr/>
              <p:nvPr/>
            </p:nvCxnSpPr>
            <p:spPr>
              <a:xfrm>
                <a:off x="5670026" y="5373579"/>
                <a:ext cx="262418" cy="0"/>
              </a:xfrm>
              <a:prstGeom prst="line">
                <a:avLst/>
              </a:prstGeom>
              <a:ln w="28575" cmpd="sng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/>
              <p:cNvCxnSpPr/>
              <p:nvPr/>
            </p:nvCxnSpPr>
            <p:spPr>
              <a:xfrm>
                <a:off x="5666489" y="5504952"/>
                <a:ext cx="262418" cy="0"/>
              </a:xfrm>
              <a:prstGeom prst="line">
                <a:avLst/>
              </a:prstGeom>
              <a:ln w="57150" cmpd="sng">
                <a:solidFill>
                  <a:schemeClr val="bg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/>
              <p:cNvCxnSpPr/>
              <p:nvPr/>
            </p:nvCxnSpPr>
            <p:spPr>
              <a:xfrm>
                <a:off x="5666489" y="5657352"/>
                <a:ext cx="262418" cy="0"/>
              </a:xfrm>
              <a:prstGeom prst="line">
                <a:avLst/>
              </a:prstGeom>
              <a:ln w="38100" cmpd="sng">
                <a:solidFill>
                  <a:srgbClr val="FFFFFF">
                    <a:alpha val="75000"/>
                  </a:srgb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/>
              <p:cNvCxnSpPr/>
              <p:nvPr/>
            </p:nvCxnSpPr>
            <p:spPr>
              <a:xfrm>
                <a:off x="5666489" y="5809752"/>
                <a:ext cx="262418" cy="0"/>
              </a:xfrm>
              <a:prstGeom prst="line">
                <a:avLst/>
              </a:prstGeom>
              <a:ln w="38100" cmpd="sng">
                <a:solidFill>
                  <a:srgbClr val="FFFFFF">
                    <a:alpha val="75000"/>
                  </a:srgb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/>
              <p:cNvCxnSpPr/>
              <p:nvPr/>
            </p:nvCxnSpPr>
            <p:spPr>
              <a:xfrm>
                <a:off x="5679976" y="6046819"/>
                <a:ext cx="262418" cy="0"/>
              </a:xfrm>
              <a:prstGeom prst="line">
                <a:avLst/>
              </a:prstGeom>
              <a:ln w="38100" cmpd="sng">
                <a:solidFill>
                  <a:srgbClr val="FFFFFF">
                    <a:alpha val="75000"/>
                  </a:srgb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/>
              <p:cNvCxnSpPr/>
              <p:nvPr/>
            </p:nvCxnSpPr>
            <p:spPr>
              <a:xfrm>
                <a:off x="5679976" y="6275580"/>
                <a:ext cx="262418" cy="0"/>
              </a:xfrm>
              <a:prstGeom prst="line">
                <a:avLst/>
              </a:prstGeom>
              <a:ln w="19050" cmpd="sng">
                <a:solidFill>
                  <a:srgbClr val="FFFFFF">
                    <a:alpha val="75000"/>
                  </a:srgb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/>
              <p:cNvCxnSpPr/>
              <p:nvPr/>
            </p:nvCxnSpPr>
            <p:spPr>
              <a:xfrm>
                <a:off x="6172633" y="4607595"/>
                <a:ext cx="0" cy="1598472"/>
              </a:xfrm>
              <a:prstGeom prst="line">
                <a:avLst/>
              </a:prstGeom>
              <a:ln w="304800" cmpd="sng">
                <a:gradFill flip="none" rotWithShape="1">
                  <a:gsLst>
                    <a:gs pos="0">
                      <a:srgbClr val="FFFFFF"/>
                    </a:gs>
                    <a:gs pos="85000">
                      <a:srgbClr val="000000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2" name="Rectangle 341"/>
              <p:cNvSpPr/>
              <p:nvPr/>
            </p:nvSpPr>
            <p:spPr>
              <a:xfrm>
                <a:off x="5981850" y="5158461"/>
                <a:ext cx="399351" cy="346491"/>
              </a:xfrm>
              <a:prstGeom prst="rect">
                <a:avLst/>
              </a:prstGeom>
              <a:noFill/>
              <a:ln w="38100" cmpd="sng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2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sp>
          <p:nvSpPr>
            <p:cNvPr id="343" name="TextBox 342"/>
            <p:cNvSpPr txBox="1"/>
            <p:nvPr/>
          </p:nvSpPr>
          <p:spPr>
            <a:xfrm>
              <a:off x="5451409" y="4092268"/>
              <a:ext cx="14149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>
                  <a:solidFill>
                    <a:schemeClr val="accent2"/>
                  </a:solidFill>
                </a:rPr>
                <a:t>Size Selection: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  <p:sp>
          <p:nvSpPr>
            <p:cNvPr id="344" name="TextBox 343"/>
            <p:cNvSpPr txBox="1"/>
            <p:nvPr/>
          </p:nvSpPr>
          <p:spPr>
            <a:xfrm>
              <a:off x="7479991" y="4271274"/>
              <a:ext cx="77777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~500 </a:t>
              </a:r>
              <a:r>
                <a:rPr lang="en-US" sz="1400" dirty="0" err="1" smtClean="0">
                  <a:solidFill>
                    <a:schemeClr val="accent6">
                      <a:lumMod val="40000"/>
                      <a:lumOff val="60000"/>
                    </a:schemeClr>
                  </a:solidFill>
                </a:rPr>
                <a:t>bp</a:t>
              </a:r>
              <a:endParaRPr lang="en-US" sz="1400" dirty="0">
                <a:solidFill>
                  <a:schemeClr val="accent6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365" name="Group 364"/>
          <p:cNvGrpSpPr/>
          <p:nvPr/>
        </p:nvGrpSpPr>
        <p:grpSpPr>
          <a:xfrm>
            <a:off x="8915320" y="3523664"/>
            <a:ext cx="2190116" cy="2023078"/>
            <a:chOff x="8915320" y="3523664"/>
            <a:chExt cx="2190116" cy="2023078"/>
          </a:xfrm>
        </p:grpSpPr>
        <p:grpSp>
          <p:nvGrpSpPr>
            <p:cNvPr id="346" name="Group 345"/>
            <p:cNvGrpSpPr/>
            <p:nvPr/>
          </p:nvGrpSpPr>
          <p:grpSpPr>
            <a:xfrm>
              <a:off x="10287009" y="3523664"/>
              <a:ext cx="818427" cy="2023078"/>
              <a:chOff x="7733835" y="4384799"/>
              <a:chExt cx="818427" cy="2023078"/>
            </a:xfrm>
          </p:grpSpPr>
          <p:pic>
            <p:nvPicPr>
              <p:cNvPr id="347" name="Picture 34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733835" y="4384799"/>
                <a:ext cx="818427" cy="2023078"/>
              </a:xfrm>
              <a:prstGeom prst="rect">
                <a:avLst/>
              </a:prstGeom>
            </p:spPr>
          </p:pic>
          <p:grpSp>
            <p:nvGrpSpPr>
              <p:cNvPr id="348" name="Group 347"/>
              <p:cNvGrpSpPr/>
              <p:nvPr/>
            </p:nvGrpSpPr>
            <p:grpSpPr>
              <a:xfrm>
                <a:off x="8038419" y="5724905"/>
                <a:ext cx="356920" cy="263060"/>
                <a:chOff x="2988167" y="6208513"/>
                <a:chExt cx="481459" cy="282205"/>
              </a:xfrm>
            </p:grpSpPr>
            <p:sp>
              <p:nvSpPr>
                <p:cNvPr id="361" name="Freeform 360"/>
                <p:cNvSpPr/>
                <p:nvPr/>
              </p:nvSpPr>
              <p:spPr>
                <a:xfrm>
                  <a:off x="3079067" y="6227658"/>
                  <a:ext cx="299222" cy="204959"/>
                </a:xfrm>
                <a:custGeom>
                  <a:avLst/>
                  <a:gdLst>
                    <a:gd name="connsiteX0" fmla="*/ 406 w 299222"/>
                    <a:gd name="connsiteY0" fmla="*/ 204959 h 204959"/>
                    <a:gd name="connsiteX1" fmla="*/ 25307 w 299222"/>
                    <a:gd name="connsiteY1" fmla="*/ 97057 h 204959"/>
                    <a:gd name="connsiteX2" fmla="*/ 50208 w 299222"/>
                    <a:gd name="connsiteY2" fmla="*/ 88757 h 204959"/>
                    <a:gd name="connsiteX3" fmla="*/ 116612 w 299222"/>
                    <a:gd name="connsiteY3" fmla="*/ 97057 h 204959"/>
                    <a:gd name="connsiteX4" fmla="*/ 158114 w 299222"/>
                    <a:gd name="connsiteY4" fmla="*/ 138558 h 204959"/>
                    <a:gd name="connsiteX5" fmla="*/ 183016 w 299222"/>
                    <a:gd name="connsiteY5" fmla="*/ 163458 h 204959"/>
                    <a:gd name="connsiteX6" fmla="*/ 207917 w 299222"/>
                    <a:gd name="connsiteY6" fmla="*/ 171759 h 204959"/>
                    <a:gd name="connsiteX7" fmla="*/ 232819 w 299222"/>
                    <a:gd name="connsiteY7" fmla="*/ 163458 h 204959"/>
                    <a:gd name="connsiteX8" fmla="*/ 257720 w 299222"/>
                    <a:gd name="connsiteY8" fmla="*/ 5756 h 204959"/>
                    <a:gd name="connsiteX9" fmla="*/ 299222 w 299222"/>
                    <a:gd name="connsiteY9" fmla="*/ 5756 h 204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9222" h="204959">
                      <a:moveTo>
                        <a:pt x="406" y="204959"/>
                      </a:moveTo>
                      <a:cubicBezTo>
                        <a:pt x="3676" y="168991"/>
                        <a:pt x="-11433" y="119101"/>
                        <a:pt x="25307" y="97057"/>
                      </a:cubicBezTo>
                      <a:cubicBezTo>
                        <a:pt x="32809" y="92556"/>
                        <a:pt x="41908" y="91524"/>
                        <a:pt x="50208" y="88757"/>
                      </a:cubicBezTo>
                      <a:cubicBezTo>
                        <a:pt x="72343" y="91524"/>
                        <a:pt x="96358" y="87709"/>
                        <a:pt x="116612" y="97057"/>
                      </a:cubicBezTo>
                      <a:cubicBezTo>
                        <a:pt x="134375" y="105255"/>
                        <a:pt x="144280" y="124724"/>
                        <a:pt x="158114" y="138558"/>
                      </a:cubicBezTo>
                      <a:cubicBezTo>
                        <a:pt x="166415" y="146858"/>
                        <a:pt x="171880" y="159746"/>
                        <a:pt x="183016" y="163458"/>
                      </a:cubicBezTo>
                      <a:lnTo>
                        <a:pt x="207917" y="171759"/>
                      </a:lnTo>
                      <a:cubicBezTo>
                        <a:pt x="216218" y="168992"/>
                        <a:pt x="225987" y="168924"/>
                        <a:pt x="232819" y="163458"/>
                      </a:cubicBezTo>
                      <a:cubicBezTo>
                        <a:pt x="272907" y="131389"/>
                        <a:pt x="253763" y="16307"/>
                        <a:pt x="257720" y="5756"/>
                      </a:cubicBezTo>
                      <a:cubicBezTo>
                        <a:pt x="262578" y="-7197"/>
                        <a:pt x="285388" y="5756"/>
                        <a:pt x="299222" y="5756"/>
                      </a:cubicBezTo>
                    </a:path>
                  </a:pathLst>
                </a:cu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Freeform 361"/>
                <p:cNvSpPr/>
                <p:nvPr/>
              </p:nvSpPr>
              <p:spPr>
                <a:xfrm>
                  <a:off x="3345087" y="6208513"/>
                  <a:ext cx="124539" cy="41501"/>
                </a:xfrm>
                <a:custGeom>
                  <a:avLst/>
                  <a:gdLst>
                    <a:gd name="connsiteX0" fmla="*/ 0 w 124539"/>
                    <a:gd name="connsiteY0" fmla="*/ 24901 h 41501"/>
                    <a:gd name="connsiteX1" fmla="*/ 41503 w 124539"/>
                    <a:gd name="connsiteY1" fmla="*/ 8300 h 41501"/>
                    <a:gd name="connsiteX2" fmla="*/ 66404 w 124539"/>
                    <a:gd name="connsiteY2" fmla="*/ 0 h 41501"/>
                    <a:gd name="connsiteX3" fmla="*/ 107907 w 124539"/>
                    <a:gd name="connsiteY3" fmla="*/ 8300 h 41501"/>
                    <a:gd name="connsiteX4" fmla="*/ 124507 w 124539"/>
                    <a:gd name="connsiteY4" fmla="*/ 41501 h 41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539" h="41501">
                      <a:moveTo>
                        <a:pt x="0" y="24901"/>
                      </a:moveTo>
                      <a:cubicBezTo>
                        <a:pt x="13834" y="19367"/>
                        <a:pt x="27552" y="13532"/>
                        <a:pt x="41503" y="8300"/>
                      </a:cubicBezTo>
                      <a:cubicBezTo>
                        <a:pt x="49695" y="5228"/>
                        <a:pt x="57655" y="0"/>
                        <a:pt x="66404" y="0"/>
                      </a:cubicBezTo>
                      <a:cubicBezTo>
                        <a:pt x="80512" y="0"/>
                        <a:pt x="94073" y="5533"/>
                        <a:pt x="107907" y="8300"/>
                      </a:cubicBezTo>
                      <a:cubicBezTo>
                        <a:pt x="126042" y="35503"/>
                        <a:pt x="124507" y="23225"/>
                        <a:pt x="124507" y="41501"/>
                      </a:cubicBezTo>
                    </a:path>
                  </a:pathLst>
                </a:custGeom>
                <a:ln>
                  <a:solidFill>
                    <a:srgbClr val="0080FF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3" name="Freeform 362"/>
                <p:cNvSpPr/>
                <p:nvPr/>
              </p:nvSpPr>
              <p:spPr>
                <a:xfrm>
                  <a:off x="2988167" y="6391116"/>
                  <a:ext cx="107987" cy="99602"/>
                </a:xfrm>
                <a:custGeom>
                  <a:avLst/>
                  <a:gdLst>
                    <a:gd name="connsiteX0" fmla="*/ 83005 w 107987"/>
                    <a:gd name="connsiteY0" fmla="*/ 0 h 99602"/>
                    <a:gd name="connsiteX1" fmla="*/ 99606 w 107987"/>
                    <a:gd name="connsiteY1" fmla="*/ 41501 h 99602"/>
                    <a:gd name="connsiteX2" fmla="*/ 91306 w 107987"/>
                    <a:gd name="connsiteY2" fmla="*/ 91302 h 99602"/>
                    <a:gd name="connsiteX3" fmla="*/ 58104 w 107987"/>
                    <a:gd name="connsiteY3" fmla="*/ 99602 h 99602"/>
                    <a:gd name="connsiteX4" fmla="*/ 24902 w 107987"/>
                    <a:gd name="connsiteY4" fmla="*/ 91302 h 99602"/>
                    <a:gd name="connsiteX5" fmla="*/ 0 w 107987"/>
                    <a:gd name="connsiteY5" fmla="*/ 74702 h 99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7987" h="99602">
                      <a:moveTo>
                        <a:pt x="83005" y="0"/>
                      </a:moveTo>
                      <a:cubicBezTo>
                        <a:pt x="88539" y="13834"/>
                        <a:pt x="94374" y="27550"/>
                        <a:pt x="99606" y="41501"/>
                      </a:cubicBezTo>
                      <a:cubicBezTo>
                        <a:pt x="107503" y="62558"/>
                        <a:pt x="116818" y="74295"/>
                        <a:pt x="91306" y="91302"/>
                      </a:cubicBezTo>
                      <a:cubicBezTo>
                        <a:pt x="81814" y="97630"/>
                        <a:pt x="69171" y="96835"/>
                        <a:pt x="58104" y="99602"/>
                      </a:cubicBezTo>
                      <a:cubicBezTo>
                        <a:pt x="47037" y="96835"/>
                        <a:pt x="35388" y="95796"/>
                        <a:pt x="24902" y="91302"/>
                      </a:cubicBezTo>
                      <a:cubicBezTo>
                        <a:pt x="15733" y="87373"/>
                        <a:pt x="0" y="74702"/>
                        <a:pt x="0" y="74702"/>
                      </a:cubicBezTo>
                    </a:path>
                  </a:pathLst>
                </a:custGeom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49" name="Group 348"/>
              <p:cNvGrpSpPr/>
              <p:nvPr/>
            </p:nvGrpSpPr>
            <p:grpSpPr>
              <a:xfrm>
                <a:off x="8105806" y="5470578"/>
                <a:ext cx="390122" cy="263060"/>
                <a:chOff x="2988167" y="6208513"/>
                <a:chExt cx="481459" cy="282205"/>
              </a:xfrm>
            </p:grpSpPr>
            <p:sp>
              <p:nvSpPr>
                <p:cNvPr id="358" name="Freeform 357"/>
                <p:cNvSpPr/>
                <p:nvPr/>
              </p:nvSpPr>
              <p:spPr>
                <a:xfrm>
                  <a:off x="3079067" y="6227658"/>
                  <a:ext cx="299222" cy="204959"/>
                </a:xfrm>
                <a:custGeom>
                  <a:avLst/>
                  <a:gdLst>
                    <a:gd name="connsiteX0" fmla="*/ 406 w 299222"/>
                    <a:gd name="connsiteY0" fmla="*/ 204959 h 204959"/>
                    <a:gd name="connsiteX1" fmla="*/ 25307 w 299222"/>
                    <a:gd name="connsiteY1" fmla="*/ 97057 h 204959"/>
                    <a:gd name="connsiteX2" fmla="*/ 50208 w 299222"/>
                    <a:gd name="connsiteY2" fmla="*/ 88757 h 204959"/>
                    <a:gd name="connsiteX3" fmla="*/ 116612 w 299222"/>
                    <a:gd name="connsiteY3" fmla="*/ 97057 h 204959"/>
                    <a:gd name="connsiteX4" fmla="*/ 158114 w 299222"/>
                    <a:gd name="connsiteY4" fmla="*/ 138558 h 204959"/>
                    <a:gd name="connsiteX5" fmla="*/ 183016 w 299222"/>
                    <a:gd name="connsiteY5" fmla="*/ 163458 h 204959"/>
                    <a:gd name="connsiteX6" fmla="*/ 207917 w 299222"/>
                    <a:gd name="connsiteY6" fmla="*/ 171759 h 204959"/>
                    <a:gd name="connsiteX7" fmla="*/ 232819 w 299222"/>
                    <a:gd name="connsiteY7" fmla="*/ 163458 h 204959"/>
                    <a:gd name="connsiteX8" fmla="*/ 257720 w 299222"/>
                    <a:gd name="connsiteY8" fmla="*/ 5756 h 204959"/>
                    <a:gd name="connsiteX9" fmla="*/ 299222 w 299222"/>
                    <a:gd name="connsiteY9" fmla="*/ 5756 h 204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9222" h="204959">
                      <a:moveTo>
                        <a:pt x="406" y="204959"/>
                      </a:moveTo>
                      <a:cubicBezTo>
                        <a:pt x="3676" y="168991"/>
                        <a:pt x="-11433" y="119101"/>
                        <a:pt x="25307" y="97057"/>
                      </a:cubicBezTo>
                      <a:cubicBezTo>
                        <a:pt x="32809" y="92556"/>
                        <a:pt x="41908" y="91524"/>
                        <a:pt x="50208" y="88757"/>
                      </a:cubicBezTo>
                      <a:cubicBezTo>
                        <a:pt x="72343" y="91524"/>
                        <a:pt x="96358" y="87709"/>
                        <a:pt x="116612" y="97057"/>
                      </a:cubicBezTo>
                      <a:cubicBezTo>
                        <a:pt x="134375" y="105255"/>
                        <a:pt x="144280" y="124724"/>
                        <a:pt x="158114" y="138558"/>
                      </a:cubicBezTo>
                      <a:cubicBezTo>
                        <a:pt x="166415" y="146858"/>
                        <a:pt x="171880" y="159746"/>
                        <a:pt x="183016" y="163458"/>
                      </a:cubicBezTo>
                      <a:lnTo>
                        <a:pt x="207917" y="171759"/>
                      </a:lnTo>
                      <a:cubicBezTo>
                        <a:pt x="216218" y="168992"/>
                        <a:pt x="225987" y="168924"/>
                        <a:pt x="232819" y="163458"/>
                      </a:cubicBezTo>
                      <a:cubicBezTo>
                        <a:pt x="272907" y="131389"/>
                        <a:pt x="253763" y="16307"/>
                        <a:pt x="257720" y="5756"/>
                      </a:cubicBezTo>
                      <a:cubicBezTo>
                        <a:pt x="262578" y="-7197"/>
                        <a:pt x="285388" y="5756"/>
                        <a:pt x="299222" y="5756"/>
                      </a:cubicBezTo>
                    </a:path>
                  </a:pathLst>
                </a:cu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9" name="Freeform 358"/>
                <p:cNvSpPr/>
                <p:nvPr/>
              </p:nvSpPr>
              <p:spPr>
                <a:xfrm>
                  <a:off x="3345087" y="6208513"/>
                  <a:ext cx="124539" cy="41501"/>
                </a:xfrm>
                <a:custGeom>
                  <a:avLst/>
                  <a:gdLst>
                    <a:gd name="connsiteX0" fmla="*/ 0 w 124539"/>
                    <a:gd name="connsiteY0" fmla="*/ 24901 h 41501"/>
                    <a:gd name="connsiteX1" fmla="*/ 41503 w 124539"/>
                    <a:gd name="connsiteY1" fmla="*/ 8300 h 41501"/>
                    <a:gd name="connsiteX2" fmla="*/ 66404 w 124539"/>
                    <a:gd name="connsiteY2" fmla="*/ 0 h 41501"/>
                    <a:gd name="connsiteX3" fmla="*/ 107907 w 124539"/>
                    <a:gd name="connsiteY3" fmla="*/ 8300 h 41501"/>
                    <a:gd name="connsiteX4" fmla="*/ 124507 w 124539"/>
                    <a:gd name="connsiteY4" fmla="*/ 41501 h 41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539" h="41501">
                      <a:moveTo>
                        <a:pt x="0" y="24901"/>
                      </a:moveTo>
                      <a:cubicBezTo>
                        <a:pt x="13834" y="19367"/>
                        <a:pt x="27552" y="13532"/>
                        <a:pt x="41503" y="8300"/>
                      </a:cubicBezTo>
                      <a:cubicBezTo>
                        <a:pt x="49695" y="5228"/>
                        <a:pt x="57655" y="0"/>
                        <a:pt x="66404" y="0"/>
                      </a:cubicBezTo>
                      <a:cubicBezTo>
                        <a:pt x="80512" y="0"/>
                        <a:pt x="94073" y="5533"/>
                        <a:pt x="107907" y="8300"/>
                      </a:cubicBezTo>
                      <a:cubicBezTo>
                        <a:pt x="126042" y="35503"/>
                        <a:pt x="124507" y="23225"/>
                        <a:pt x="124507" y="41501"/>
                      </a:cubicBezTo>
                    </a:path>
                  </a:pathLst>
                </a:custGeom>
                <a:ln>
                  <a:solidFill>
                    <a:srgbClr val="0080FF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0" name="Freeform 359"/>
                <p:cNvSpPr/>
                <p:nvPr/>
              </p:nvSpPr>
              <p:spPr>
                <a:xfrm>
                  <a:off x="2988167" y="6391116"/>
                  <a:ext cx="107987" cy="99602"/>
                </a:xfrm>
                <a:custGeom>
                  <a:avLst/>
                  <a:gdLst>
                    <a:gd name="connsiteX0" fmla="*/ 83005 w 107987"/>
                    <a:gd name="connsiteY0" fmla="*/ 0 h 99602"/>
                    <a:gd name="connsiteX1" fmla="*/ 99606 w 107987"/>
                    <a:gd name="connsiteY1" fmla="*/ 41501 h 99602"/>
                    <a:gd name="connsiteX2" fmla="*/ 91306 w 107987"/>
                    <a:gd name="connsiteY2" fmla="*/ 91302 h 99602"/>
                    <a:gd name="connsiteX3" fmla="*/ 58104 w 107987"/>
                    <a:gd name="connsiteY3" fmla="*/ 99602 h 99602"/>
                    <a:gd name="connsiteX4" fmla="*/ 24902 w 107987"/>
                    <a:gd name="connsiteY4" fmla="*/ 91302 h 99602"/>
                    <a:gd name="connsiteX5" fmla="*/ 0 w 107987"/>
                    <a:gd name="connsiteY5" fmla="*/ 74702 h 99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7987" h="99602">
                      <a:moveTo>
                        <a:pt x="83005" y="0"/>
                      </a:moveTo>
                      <a:cubicBezTo>
                        <a:pt x="88539" y="13834"/>
                        <a:pt x="94374" y="27550"/>
                        <a:pt x="99606" y="41501"/>
                      </a:cubicBezTo>
                      <a:cubicBezTo>
                        <a:pt x="107503" y="62558"/>
                        <a:pt x="116818" y="74295"/>
                        <a:pt x="91306" y="91302"/>
                      </a:cubicBezTo>
                      <a:cubicBezTo>
                        <a:pt x="81814" y="97630"/>
                        <a:pt x="69171" y="96835"/>
                        <a:pt x="58104" y="99602"/>
                      </a:cubicBezTo>
                      <a:cubicBezTo>
                        <a:pt x="47037" y="96835"/>
                        <a:pt x="35388" y="95796"/>
                        <a:pt x="24902" y="91302"/>
                      </a:cubicBezTo>
                      <a:cubicBezTo>
                        <a:pt x="15733" y="87373"/>
                        <a:pt x="0" y="74702"/>
                        <a:pt x="0" y="74702"/>
                      </a:cubicBezTo>
                    </a:path>
                  </a:pathLst>
                </a:custGeom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0" name="Group 349"/>
              <p:cNvGrpSpPr/>
              <p:nvPr/>
            </p:nvGrpSpPr>
            <p:grpSpPr>
              <a:xfrm rot="5400000">
                <a:off x="7964223" y="5817460"/>
                <a:ext cx="390122" cy="240704"/>
                <a:chOff x="2988167" y="6208513"/>
                <a:chExt cx="481459" cy="282205"/>
              </a:xfrm>
            </p:grpSpPr>
            <p:sp>
              <p:nvSpPr>
                <p:cNvPr id="355" name="Freeform 354"/>
                <p:cNvSpPr/>
                <p:nvPr/>
              </p:nvSpPr>
              <p:spPr>
                <a:xfrm>
                  <a:off x="3079066" y="6227651"/>
                  <a:ext cx="299222" cy="204959"/>
                </a:xfrm>
                <a:custGeom>
                  <a:avLst/>
                  <a:gdLst>
                    <a:gd name="connsiteX0" fmla="*/ 406 w 299222"/>
                    <a:gd name="connsiteY0" fmla="*/ 204959 h 204959"/>
                    <a:gd name="connsiteX1" fmla="*/ 25307 w 299222"/>
                    <a:gd name="connsiteY1" fmla="*/ 97057 h 204959"/>
                    <a:gd name="connsiteX2" fmla="*/ 50208 w 299222"/>
                    <a:gd name="connsiteY2" fmla="*/ 88757 h 204959"/>
                    <a:gd name="connsiteX3" fmla="*/ 116612 w 299222"/>
                    <a:gd name="connsiteY3" fmla="*/ 97057 h 204959"/>
                    <a:gd name="connsiteX4" fmla="*/ 158114 w 299222"/>
                    <a:gd name="connsiteY4" fmla="*/ 138558 h 204959"/>
                    <a:gd name="connsiteX5" fmla="*/ 183016 w 299222"/>
                    <a:gd name="connsiteY5" fmla="*/ 163458 h 204959"/>
                    <a:gd name="connsiteX6" fmla="*/ 207917 w 299222"/>
                    <a:gd name="connsiteY6" fmla="*/ 171759 h 204959"/>
                    <a:gd name="connsiteX7" fmla="*/ 232819 w 299222"/>
                    <a:gd name="connsiteY7" fmla="*/ 163458 h 204959"/>
                    <a:gd name="connsiteX8" fmla="*/ 257720 w 299222"/>
                    <a:gd name="connsiteY8" fmla="*/ 5756 h 204959"/>
                    <a:gd name="connsiteX9" fmla="*/ 299222 w 299222"/>
                    <a:gd name="connsiteY9" fmla="*/ 5756 h 204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9222" h="204959">
                      <a:moveTo>
                        <a:pt x="406" y="204959"/>
                      </a:moveTo>
                      <a:cubicBezTo>
                        <a:pt x="3676" y="168991"/>
                        <a:pt x="-11433" y="119101"/>
                        <a:pt x="25307" y="97057"/>
                      </a:cubicBezTo>
                      <a:cubicBezTo>
                        <a:pt x="32809" y="92556"/>
                        <a:pt x="41908" y="91524"/>
                        <a:pt x="50208" y="88757"/>
                      </a:cubicBezTo>
                      <a:cubicBezTo>
                        <a:pt x="72343" y="91524"/>
                        <a:pt x="96358" y="87709"/>
                        <a:pt x="116612" y="97057"/>
                      </a:cubicBezTo>
                      <a:cubicBezTo>
                        <a:pt x="134375" y="105255"/>
                        <a:pt x="144280" y="124724"/>
                        <a:pt x="158114" y="138558"/>
                      </a:cubicBezTo>
                      <a:cubicBezTo>
                        <a:pt x="166415" y="146858"/>
                        <a:pt x="171880" y="159746"/>
                        <a:pt x="183016" y="163458"/>
                      </a:cubicBezTo>
                      <a:lnTo>
                        <a:pt x="207917" y="171759"/>
                      </a:lnTo>
                      <a:cubicBezTo>
                        <a:pt x="216218" y="168992"/>
                        <a:pt x="225987" y="168924"/>
                        <a:pt x="232819" y="163458"/>
                      </a:cubicBezTo>
                      <a:cubicBezTo>
                        <a:pt x="272907" y="131389"/>
                        <a:pt x="253763" y="16307"/>
                        <a:pt x="257720" y="5756"/>
                      </a:cubicBezTo>
                      <a:cubicBezTo>
                        <a:pt x="262578" y="-7197"/>
                        <a:pt x="285388" y="5756"/>
                        <a:pt x="299222" y="5756"/>
                      </a:cubicBezTo>
                    </a:path>
                  </a:pathLst>
                </a:cu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6" name="Freeform 355"/>
                <p:cNvSpPr/>
                <p:nvPr/>
              </p:nvSpPr>
              <p:spPr>
                <a:xfrm>
                  <a:off x="3345087" y="6208513"/>
                  <a:ext cx="124539" cy="41501"/>
                </a:xfrm>
                <a:custGeom>
                  <a:avLst/>
                  <a:gdLst>
                    <a:gd name="connsiteX0" fmla="*/ 0 w 124539"/>
                    <a:gd name="connsiteY0" fmla="*/ 24901 h 41501"/>
                    <a:gd name="connsiteX1" fmla="*/ 41503 w 124539"/>
                    <a:gd name="connsiteY1" fmla="*/ 8300 h 41501"/>
                    <a:gd name="connsiteX2" fmla="*/ 66404 w 124539"/>
                    <a:gd name="connsiteY2" fmla="*/ 0 h 41501"/>
                    <a:gd name="connsiteX3" fmla="*/ 107907 w 124539"/>
                    <a:gd name="connsiteY3" fmla="*/ 8300 h 41501"/>
                    <a:gd name="connsiteX4" fmla="*/ 124507 w 124539"/>
                    <a:gd name="connsiteY4" fmla="*/ 41501 h 41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539" h="41501">
                      <a:moveTo>
                        <a:pt x="0" y="24901"/>
                      </a:moveTo>
                      <a:cubicBezTo>
                        <a:pt x="13834" y="19367"/>
                        <a:pt x="27552" y="13532"/>
                        <a:pt x="41503" y="8300"/>
                      </a:cubicBezTo>
                      <a:cubicBezTo>
                        <a:pt x="49695" y="5228"/>
                        <a:pt x="57655" y="0"/>
                        <a:pt x="66404" y="0"/>
                      </a:cubicBezTo>
                      <a:cubicBezTo>
                        <a:pt x="80512" y="0"/>
                        <a:pt x="94073" y="5533"/>
                        <a:pt x="107907" y="8300"/>
                      </a:cubicBezTo>
                      <a:cubicBezTo>
                        <a:pt x="126042" y="35503"/>
                        <a:pt x="124507" y="23225"/>
                        <a:pt x="124507" y="41501"/>
                      </a:cubicBezTo>
                    </a:path>
                  </a:pathLst>
                </a:custGeom>
                <a:ln>
                  <a:solidFill>
                    <a:srgbClr val="0080FF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7" name="Freeform 356"/>
                <p:cNvSpPr/>
                <p:nvPr/>
              </p:nvSpPr>
              <p:spPr>
                <a:xfrm>
                  <a:off x="2988167" y="6391116"/>
                  <a:ext cx="107987" cy="99602"/>
                </a:xfrm>
                <a:custGeom>
                  <a:avLst/>
                  <a:gdLst>
                    <a:gd name="connsiteX0" fmla="*/ 83005 w 107987"/>
                    <a:gd name="connsiteY0" fmla="*/ 0 h 99602"/>
                    <a:gd name="connsiteX1" fmla="*/ 99606 w 107987"/>
                    <a:gd name="connsiteY1" fmla="*/ 41501 h 99602"/>
                    <a:gd name="connsiteX2" fmla="*/ 91306 w 107987"/>
                    <a:gd name="connsiteY2" fmla="*/ 91302 h 99602"/>
                    <a:gd name="connsiteX3" fmla="*/ 58104 w 107987"/>
                    <a:gd name="connsiteY3" fmla="*/ 99602 h 99602"/>
                    <a:gd name="connsiteX4" fmla="*/ 24902 w 107987"/>
                    <a:gd name="connsiteY4" fmla="*/ 91302 h 99602"/>
                    <a:gd name="connsiteX5" fmla="*/ 0 w 107987"/>
                    <a:gd name="connsiteY5" fmla="*/ 74702 h 99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7987" h="99602">
                      <a:moveTo>
                        <a:pt x="83005" y="0"/>
                      </a:moveTo>
                      <a:cubicBezTo>
                        <a:pt x="88539" y="13834"/>
                        <a:pt x="94374" y="27550"/>
                        <a:pt x="99606" y="41501"/>
                      </a:cubicBezTo>
                      <a:cubicBezTo>
                        <a:pt x="107503" y="62558"/>
                        <a:pt x="116818" y="74295"/>
                        <a:pt x="91306" y="91302"/>
                      </a:cubicBezTo>
                      <a:cubicBezTo>
                        <a:pt x="81814" y="97630"/>
                        <a:pt x="69171" y="96835"/>
                        <a:pt x="58104" y="99602"/>
                      </a:cubicBezTo>
                      <a:cubicBezTo>
                        <a:pt x="47037" y="96835"/>
                        <a:pt x="35388" y="95796"/>
                        <a:pt x="24902" y="91302"/>
                      </a:cubicBezTo>
                      <a:cubicBezTo>
                        <a:pt x="15733" y="87373"/>
                        <a:pt x="0" y="74702"/>
                        <a:pt x="0" y="74702"/>
                      </a:cubicBezTo>
                    </a:path>
                  </a:pathLst>
                </a:custGeom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51" name="Group 350"/>
              <p:cNvGrpSpPr/>
              <p:nvPr/>
            </p:nvGrpSpPr>
            <p:grpSpPr>
              <a:xfrm flipV="1">
                <a:off x="7979342" y="5503165"/>
                <a:ext cx="278261" cy="141102"/>
                <a:chOff x="2988167" y="6208513"/>
                <a:chExt cx="481459" cy="282205"/>
              </a:xfrm>
            </p:grpSpPr>
            <p:sp>
              <p:nvSpPr>
                <p:cNvPr id="352" name="Freeform 351"/>
                <p:cNvSpPr/>
                <p:nvPr/>
              </p:nvSpPr>
              <p:spPr>
                <a:xfrm>
                  <a:off x="3079067" y="6227658"/>
                  <a:ext cx="299222" cy="204959"/>
                </a:xfrm>
                <a:custGeom>
                  <a:avLst/>
                  <a:gdLst>
                    <a:gd name="connsiteX0" fmla="*/ 406 w 299222"/>
                    <a:gd name="connsiteY0" fmla="*/ 204959 h 204959"/>
                    <a:gd name="connsiteX1" fmla="*/ 25307 w 299222"/>
                    <a:gd name="connsiteY1" fmla="*/ 97057 h 204959"/>
                    <a:gd name="connsiteX2" fmla="*/ 50208 w 299222"/>
                    <a:gd name="connsiteY2" fmla="*/ 88757 h 204959"/>
                    <a:gd name="connsiteX3" fmla="*/ 116612 w 299222"/>
                    <a:gd name="connsiteY3" fmla="*/ 97057 h 204959"/>
                    <a:gd name="connsiteX4" fmla="*/ 158114 w 299222"/>
                    <a:gd name="connsiteY4" fmla="*/ 138558 h 204959"/>
                    <a:gd name="connsiteX5" fmla="*/ 183016 w 299222"/>
                    <a:gd name="connsiteY5" fmla="*/ 163458 h 204959"/>
                    <a:gd name="connsiteX6" fmla="*/ 207917 w 299222"/>
                    <a:gd name="connsiteY6" fmla="*/ 171759 h 204959"/>
                    <a:gd name="connsiteX7" fmla="*/ 232819 w 299222"/>
                    <a:gd name="connsiteY7" fmla="*/ 163458 h 204959"/>
                    <a:gd name="connsiteX8" fmla="*/ 257720 w 299222"/>
                    <a:gd name="connsiteY8" fmla="*/ 5756 h 204959"/>
                    <a:gd name="connsiteX9" fmla="*/ 299222 w 299222"/>
                    <a:gd name="connsiteY9" fmla="*/ 5756 h 204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99222" h="204959">
                      <a:moveTo>
                        <a:pt x="406" y="204959"/>
                      </a:moveTo>
                      <a:cubicBezTo>
                        <a:pt x="3676" y="168991"/>
                        <a:pt x="-11433" y="119101"/>
                        <a:pt x="25307" y="97057"/>
                      </a:cubicBezTo>
                      <a:cubicBezTo>
                        <a:pt x="32809" y="92556"/>
                        <a:pt x="41908" y="91524"/>
                        <a:pt x="50208" y="88757"/>
                      </a:cubicBezTo>
                      <a:cubicBezTo>
                        <a:pt x="72343" y="91524"/>
                        <a:pt x="96358" y="87709"/>
                        <a:pt x="116612" y="97057"/>
                      </a:cubicBezTo>
                      <a:cubicBezTo>
                        <a:pt x="134375" y="105255"/>
                        <a:pt x="144280" y="124724"/>
                        <a:pt x="158114" y="138558"/>
                      </a:cubicBezTo>
                      <a:cubicBezTo>
                        <a:pt x="166415" y="146858"/>
                        <a:pt x="171880" y="159746"/>
                        <a:pt x="183016" y="163458"/>
                      </a:cubicBezTo>
                      <a:lnTo>
                        <a:pt x="207917" y="171759"/>
                      </a:lnTo>
                      <a:cubicBezTo>
                        <a:pt x="216218" y="168992"/>
                        <a:pt x="225987" y="168924"/>
                        <a:pt x="232819" y="163458"/>
                      </a:cubicBezTo>
                      <a:cubicBezTo>
                        <a:pt x="272907" y="131389"/>
                        <a:pt x="253763" y="16307"/>
                        <a:pt x="257720" y="5756"/>
                      </a:cubicBezTo>
                      <a:cubicBezTo>
                        <a:pt x="262578" y="-7197"/>
                        <a:pt x="285388" y="5756"/>
                        <a:pt x="299222" y="5756"/>
                      </a:cubicBezTo>
                    </a:path>
                  </a:pathLst>
                </a:cu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3" name="Freeform 352"/>
                <p:cNvSpPr/>
                <p:nvPr/>
              </p:nvSpPr>
              <p:spPr>
                <a:xfrm>
                  <a:off x="3345087" y="6208513"/>
                  <a:ext cx="124539" cy="41501"/>
                </a:xfrm>
                <a:custGeom>
                  <a:avLst/>
                  <a:gdLst>
                    <a:gd name="connsiteX0" fmla="*/ 0 w 124539"/>
                    <a:gd name="connsiteY0" fmla="*/ 24901 h 41501"/>
                    <a:gd name="connsiteX1" fmla="*/ 41503 w 124539"/>
                    <a:gd name="connsiteY1" fmla="*/ 8300 h 41501"/>
                    <a:gd name="connsiteX2" fmla="*/ 66404 w 124539"/>
                    <a:gd name="connsiteY2" fmla="*/ 0 h 41501"/>
                    <a:gd name="connsiteX3" fmla="*/ 107907 w 124539"/>
                    <a:gd name="connsiteY3" fmla="*/ 8300 h 41501"/>
                    <a:gd name="connsiteX4" fmla="*/ 124507 w 124539"/>
                    <a:gd name="connsiteY4" fmla="*/ 41501 h 41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539" h="41501">
                      <a:moveTo>
                        <a:pt x="0" y="24901"/>
                      </a:moveTo>
                      <a:cubicBezTo>
                        <a:pt x="13834" y="19367"/>
                        <a:pt x="27552" y="13532"/>
                        <a:pt x="41503" y="8300"/>
                      </a:cubicBezTo>
                      <a:cubicBezTo>
                        <a:pt x="49695" y="5228"/>
                        <a:pt x="57655" y="0"/>
                        <a:pt x="66404" y="0"/>
                      </a:cubicBezTo>
                      <a:cubicBezTo>
                        <a:pt x="80512" y="0"/>
                        <a:pt x="94073" y="5533"/>
                        <a:pt x="107907" y="8300"/>
                      </a:cubicBezTo>
                      <a:cubicBezTo>
                        <a:pt x="126042" y="35503"/>
                        <a:pt x="124507" y="23225"/>
                        <a:pt x="124507" y="41501"/>
                      </a:cubicBezTo>
                    </a:path>
                  </a:pathLst>
                </a:custGeom>
                <a:ln>
                  <a:solidFill>
                    <a:srgbClr val="0080FF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4" name="Freeform 353"/>
                <p:cNvSpPr/>
                <p:nvPr/>
              </p:nvSpPr>
              <p:spPr>
                <a:xfrm>
                  <a:off x="2988167" y="6391116"/>
                  <a:ext cx="107987" cy="99602"/>
                </a:xfrm>
                <a:custGeom>
                  <a:avLst/>
                  <a:gdLst>
                    <a:gd name="connsiteX0" fmla="*/ 83005 w 107987"/>
                    <a:gd name="connsiteY0" fmla="*/ 0 h 99602"/>
                    <a:gd name="connsiteX1" fmla="*/ 99606 w 107987"/>
                    <a:gd name="connsiteY1" fmla="*/ 41501 h 99602"/>
                    <a:gd name="connsiteX2" fmla="*/ 91306 w 107987"/>
                    <a:gd name="connsiteY2" fmla="*/ 91302 h 99602"/>
                    <a:gd name="connsiteX3" fmla="*/ 58104 w 107987"/>
                    <a:gd name="connsiteY3" fmla="*/ 99602 h 99602"/>
                    <a:gd name="connsiteX4" fmla="*/ 24902 w 107987"/>
                    <a:gd name="connsiteY4" fmla="*/ 91302 h 99602"/>
                    <a:gd name="connsiteX5" fmla="*/ 0 w 107987"/>
                    <a:gd name="connsiteY5" fmla="*/ 74702 h 996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7987" h="99602">
                      <a:moveTo>
                        <a:pt x="83005" y="0"/>
                      </a:moveTo>
                      <a:cubicBezTo>
                        <a:pt x="88539" y="13834"/>
                        <a:pt x="94374" y="27550"/>
                        <a:pt x="99606" y="41501"/>
                      </a:cubicBezTo>
                      <a:cubicBezTo>
                        <a:pt x="107503" y="62558"/>
                        <a:pt x="116818" y="74295"/>
                        <a:pt x="91306" y="91302"/>
                      </a:cubicBezTo>
                      <a:cubicBezTo>
                        <a:pt x="81814" y="97630"/>
                        <a:pt x="69171" y="96835"/>
                        <a:pt x="58104" y="99602"/>
                      </a:cubicBezTo>
                      <a:cubicBezTo>
                        <a:pt x="47037" y="96835"/>
                        <a:pt x="35388" y="95796"/>
                        <a:pt x="24902" y="91302"/>
                      </a:cubicBezTo>
                      <a:cubicBezTo>
                        <a:pt x="15733" y="87373"/>
                        <a:pt x="0" y="74702"/>
                        <a:pt x="0" y="74702"/>
                      </a:cubicBezTo>
                    </a:path>
                  </a:pathLst>
                </a:custGeom>
                <a:ln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364" name="TextBox 363"/>
            <p:cNvSpPr txBox="1"/>
            <p:nvPr/>
          </p:nvSpPr>
          <p:spPr>
            <a:xfrm>
              <a:off x="8915320" y="4135157"/>
              <a:ext cx="1414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accent2"/>
                  </a:solidFill>
                </a:rPr>
                <a:t>Final Library: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397" name="Group 396"/>
          <p:cNvGrpSpPr/>
          <p:nvPr/>
        </p:nvGrpSpPr>
        <p:grpSpPr>
          <a:xfrm>
            <a:off x="1715383" y="1247317"/>
            <a:ext cx="8798492" cy="2332343"/>
            <a:chOff x="1715383" y="1247317"/>
            <a:chExt cx="8798492" cy="2332343"/>
          </a:xfrm>
        </p:grpSpPr>
        <p:grpSp>
          <p:nvGrpSpPr>
            <p:cNvPr id="366" name="Group 365"/>
            <p:cNvGrpSpPr/>
            <p:nvPr/>
          </p:nvGrpSpPr>
          <p:grpSpPr>
            <a:xfrm>
              <a:off x="1715383" y="1247317"/>
              <a:ext cx="8798492" cy="2332343"/>
              <a:chOff x="382642" y="4464281"/>
              <a:chExt cx="8175958" cy="2091639"/>
            </a:xfrm>
          </p:grpSpPr>
          <p:sp>
            <p:nvSpPr>
              <p:cNvPr id="367" name="Rectangle 366"/>
              <p:cNvSpPr/>
              <p:nvPr/>
            </p:nvSpPr>
            <p:spPr>
              <a:xfrm>
                <a:off x="382642" y="4464281"/>
                <a:ext cx="8175958" cy="2091639"/>
              </a:xfrm>
              <a:prstGeom prst="rect">
                <a:avLst/>
              </a:prstGeom>
              <a:solidFill>
                <a:schemeClr val="bg1"/>
              </a:solidFill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68" name="Group 367"/>
              <p:cNvGrpSpPr/>
              <p:nvPr/>
            </p:nvGrpSpPr>
            <p:grpSpPr>
              <a:xfrm>
                <a:off x="1165550" y="4637406"/>
                <a:ext cx="6331731" cy="1330238"/>
                <a:chOff x="930980" y="4279692"/>
                <a:chExt cx="6331731" cy="1330238"/>
              </a:xfrm>
            </p:grpSpPr>
            <p:grpSp>
              <p:nvGrpSpPr>
                <p:cNvPr id="369" name="Group 368"/>
                <p:cNvGrpSpPr/>
                <p:nvPr/>
              </p:nvGrpSpPr>
              <p:grpSpPr>
                <a:xfrm>
                  <a:off x="930980" y="4279692"/>
                  <a:ext cx="3058146" cy="1330238"/>
                  <a:chOff x="922680" y="3861562"/>
                  <a:chExt cx="3058146" cy="1330238"/>
                </a:xfrm>
              </p:grpSpPr>
              <p:cxnSp>
                <p:nvCxnSpPr>
                  <p:cNvPr id="381" name="Straight Connector 380"/>
                  <p:cNvCxnSpPr/>
                  <p:nvPr/>
                </p:nvCxnSpPr>
                <p:spPr>
                  <a:xfrm>
                    <a:off x="1145464" y="4556783"/>
                    <a:ext cx="381807" cy="0"/>
                  </a:xfrm>
                  <a:prstGeom prst="line">
                    <a:avLst/>
                  </a:prstGeom>
                  <a:ln w="57150" cmpd="sng"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2" name="Left Brace 381"/>
                  <p:cNvSpPr/>
                  <p:nvPr/>
                </p:nvSpPr>
                <p:spPr>
                  <a:xfrm rot="5400000">
                    <a:off x="1220162" y="4199880"/>
                    <a:ext cx="199210" cy="365207"/>
                  </a:xfrm>
                  <a:prstGeom prst="leftBrac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83" name="TextBox 382"/>
                  <p:cNvSpPr txBox="1"/>
                  <p:nvPr/>
                </p:nvSpPr>
                <p:spPr>
                  <a:xfrm>
                    <a:off x="922680" y="3861562"/>
                    <a:ext cx="1033628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 err="1" smtClean="0">
                        <a:latin typeface="Times New Roman"/>
                        <a:cs typeface="Times New Roman"/>
                      </a:rPr>
                      <a:t>Flowcell</a:t>
                    </a:r>
                    <a:r>
                      <a:rPr lang="en-US" sz="1200" dirty="0" smtClean="0">
                        <a:latin typeface="Times New Roman"/>
                        <a:cs typeface="Times New Roman"/>
                      </a:rPr>
                      <a:t> Binding Site</a:t>
                    </a:r>
                    <a:endParaRPr lang="en-US" sz="1200" dirty="0">
                      <a:latin typeface="Times New Roman"/>
                      <a:cs typeface="Times New Roman"/>
                    </a:endParaRPr>
                  </a:p>
                </p:txBody>
              </p:sp>
              <p:cxnSp>
                <p:nvCxnSpPr>
                  <p:cNvPr id="384" name="Straight Connector 383"/>
                  <p:cNvCxnSpPr/>
                  <p:nvPr/>
                </p:nvCxnSpPr>
                <p:spPr>
                  <a:xfrm>
                    <a:off x="1604971" y="4559780"/>
                    <a:ext cx="1538892" cy="0"/>
                  </a:xfrm>
                  <a:prstGeom prst="line">
                    <a:avLst/>
                  </a:prstGeom>
                  <a:ln w="57150" cmpd="sng"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5" name="Right Brace 384"/>
                  <p:cNvSpPr/>
                  <p:nvPr/>
                </p:nvSpPr>
                <p:spPr>
                  <a:xfrm rot="5400000">
                    <a:off x="2228178" y="4017755"/>
                    <a:ext cx="273916" cy="1493063"/>
                  </a:xfrm>
                  <a:prstGeom prst="rightBrac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86" name="TextBox 385"/>
                  <p:cNvSpPr txBox="1"/>
                  <p:nvPr/>
                </p:nvSpPr>
                <p:spPr>
                  <a:xfrm>
                    <a:off x="1577104" y="4901245"/>
                    <a:ext cx="159640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 smtClean="0">
                        <a:latin typeface="Times New Roman"/>
                        <a:cs typeface="Times New Roman"/>
                      </a:rPr>
                      <a:t>Forward Primer Site</a:t>
                    </a:r>
                    <a:endParaRPr lang="en-US" sz="1200" dirty="0">
                      <a:latin typeface="Times New Roman"/>
                      <a:cs typeface="Times New Roman"/>
                    </a:endParaRPr>
                  </a:p>
                </p:txBody>
              </p:sp>
              <p:cxnSp>
                <p:nvCxnSpPr>
                  <p:cNvPr id="390" name="Straight Connector 389"/>
                  <p:cNvCxnSpPr/>
                  <p:nvPr/>
                </p:nvCxnSpPr>
                <p:spPr>
                  <a:xfrm>
                    <a:off x="3244087" y="4562777"/>
                    <a:ext cx="416188" cy="0"/>
                  </a:xfrm>
                  <a:prstGeom prst="line">
                    <a:avLst/>
                  </a:prstGeom>
                  <a:ln w="57150" cmpd="sng">
                    <a:solidFill>
                      <a:schemeClr val="accent1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1" name="Left Brace 390"/>
                  <p:cNvSpPr/>
                  <p:nvPr/>
                </p:nvSpPr>
                <p:spPr>
                  <a:xfrm rot="16200000">
                    <a:off x="3341671" y="4539161"/>
                    <a:ext cx="216429" cy="357146"/>
                  </a:xfrm>
                  <a:prstGeom prst="leftBrac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2" name="TextBox 391"/>
                  <p:cNvSpPr txBox="1"/>
                  <p:nvPr/>
                </p:nvSpPr>
                <p:spPr>
                  <a:xfrm>
                    <a:off x="3076976" y="4914801"/>
                    <a:ext cx="903850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 smtClean="0">
                        <a:latin typeface="Times New Roman"/>
                        <a:cs typeface="Times New Roman"/>
                      </a:rPr>
                      <a:t>Overhang</a:t>
                    </a:r>
                    <a:endParaRPr lang="en-US" sz="1200" dirty="0">
                      <a:latin typeface="Times New Roman"/>
                      <a:cs typeface="Times New Roman"/>
                    </a:endParaRPr>
                  </a:p>
                </p:txBody>
              </p:sp>
            </p:grpSp>
            <p:grpSp>
              <p:nvGrpSpPr>
                <p:cNvPr id="370" name="Group 369"/>
                <p:cNvGrpSpPr/>
                <p:nvPr/>
              </p:nvGrpSpPr>
              <p:grpSpPr>
                <a:xfrm flipH="1">
                  <a:off x="5473406" y="4977910"/>
                  <a:ext cx="1789305" cy="618464"/>
                  <a:chOff x="1354558" y="4559780"/>
                  <a:chExt cx="1789305" cy="618464"/>
                </a:xfrm>
              </p:grpSpPr>
              <p:cxnSp>
                <p:nvCxnSpPr>
                  <p:cNvPr id="374" name="Straight Connector 373"/>
                  <p:cNvCxnSpPr/>
                  <p:nvPr/>
                </p:nvCxnSpPr>
                <p:spPr>
                  <a:xfrm flipH="1" flipV="1">
                    <a:off x="1604971" y="4559780"/>
                    <a:ext cx="1538892" cy="0"/>
                  </a:xfrm>
                  <a:prstGeom prst="line">
                    <a:avLst/>
                  </a:prstGeom>
                  <a:ln w="57150" cmpd="sng">
                    <a:solidFill>
                      <a:schemeClr val="accent2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5" name="Right Brace 374"/>
                  <p:cNvSpPr/>
                  <p:nvPr/>
                </p:nvSpPr>
                <p:spPr>
                  <a:xfrm rot="5400000">
                    <a:off x="2228178" y="4017755"/>
                    <a:ext cx="273916" cy="1493063"/>
                  </a:xfrm>
                  <a:prstGeom prst="rightBrac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6" name="TextBox 375"/>
                  <p:cNvSpPr txBox="1"/>
                  <p:nvPr/>
                </p:nvSpPr>
                <p:spPr>
                  <a:xfrm>
                    <a:off x="1354558" y="4901245"/>
                    <a:ext cx="159640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 smtClean="0">
                        <a:latin typeface="Times New Roman"/>
                        <a:cs typeface="Times New Roman"/>
                      </a:rPr>
                      <a:t>Reverse Primer Site</a:t>
                    </a:r>
                    <a:endParaRPr lang="en-US" sz="1200" dirty="0">
                      <a:latin typeface="Times New Roman"/>
                      <a:cs typeface="Times New Roman"/>
                    </a:endParaRPr>
                  </a:p>
                </p:txBody>
              </p:sp>
            </p:grpSp>
          </p:grpSp>
        </p:grpSp>
        <p:cxnSp>
          <p:nvCxnSpPr>
            <p:cNvPr id="394" name="Straight Connector 393"/>
            <p:cNvCxnSpPr/>
            <p:nvPr/>
          </p:nvCxnSpPr>
          <p:spPr>
            <a:xfrm>
              <a:off x="6891142" y="2222275"/>
              <a:ext cx="447877" cy="0"/>
            </a:xfrm>
            <a:prstGeom prst="line">
              <a:avLst/>
            </a:prstGeom>
            <a:ln w="57150" cmpd="sng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Left Brace 394"/>
            <p:cNvSpPr/>
            <p:nvPr/>
          </p:nvSpPr>
          <p:spPr>
            <a:xfrm rot="16200000">
              <a:off x="7007442" y="2202897"/>
              <a:ext cx="241336" cy="384340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TextBox 395"/>
            <p:cNvSpPr txBox="1"/>
            <p:nvPr/>
          </p:nvSpPr>
          <p:spPr>
            <a:xfrm>
              <a:off x="6705031" y="2614810"/>
              <a:ext cx="972671" cy="3088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latin typeface="Times New Roman"/>
                  <a:cs typeface="Times New Roman"/>
                </a:rPr>
                <a:t>Overhang</a:t>
              </a:r>
              <a:endParaRPr lang="en-US" sz="1200" dirty="0">
                <a:latin typeface="Times New Roman"/>
                <a:cs typeface="Times New Rom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916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20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2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25768"/>
          </a:xfrm>
        </p:spPr>
        <p:txBody>
          <a:bodyPr anchor="ctr"/>
          <a:lstStyle/>
          <a:p>
            <a:pPr algn="ctr"/>
            <a:r>
              <a:rPr lang="en-US" dirty="0" smtClean="0"/>
              <a:t>Sequencing-By-Synthesis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57942" y="1558603"/>
            <a:ext cx="10341428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9" y="1319620"/>
            <a:ext cx="402762" cy="9955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0534" y="1509638"/>
            <a:ext cx="7348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Library:</a:t>
            </a:r>
            <a:endParaRPr lang="en-US" sz="1400" dirty="0">
              <a:solidFill>
                <a:schemeClr val="accent2"/>
              </a:solidFill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1621971" y="1114317"/>
            <a:ext cx="3034111" cy="1468073"/>
            <a:chOff x="1621971" y="1114317"/>
            <a:chExt cx="3034111" cy="1468073"/>
          </a:xfrm>
        </p:grpSpPr>
        <p:sp>
          <p:nvSpPr>
            <p:cNvPr id="11" name="TextBox 10"/>
            <p:cNvSpPr txBox="1"/>
            <p:nvPr/>
          </p:nvSpPr>
          <p:spPr>
            <a:xfrm>
              <a:off x="1885997" y="2274613"/>
              <a:ext cx="249989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2"/>
                  </a:solidFill>
                </a:rPr>
                <a:t>Illumina Flow Cell w/ 8 lanes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6719" r="9515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156186" y="1114317"/>
              <a:ext cx="2499896" cy="1406191"/>
            </a:xfrm>
            <a:prstGeom prst="rect">
              <a:avLst/>
            </a:prstGeom>
          </p:spPr>
        </p:pic>
        <p:cxnSp>
          <p:nvCxnSpPr>
            <p:cNvPr id="80" name="Straight Arrow Connector 79"/>
            <p:cNvCxnSpPr>
              <a:stCxn id="6" idx="3"/>
              <a:endCxn id="59" idx="1"/>
            </p:cNvCxnSpPr>
            <p:nvPr/>
          </p:nvCxnSpPr>
          <p:spPr>
            <a:xfrm flipV="1">
              <a:off x="1621971" y="1817413"/>
              <a:ext cx="534215" cy="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Group 93"/>
          <p:cNvGrpSpPr/>
          <p:nvPr/>
        </p:nvGrpSpPr>
        <p:grpSpPr>
          <a:xfrm>
            <a:off x="4199843" y="1358196"/>
            <a:ext cx="4154898" cy="1222618"/>
            <a:chOff x="4199843" y="1358196"/>
            <a:chExt cx="4154898" cy="1222618"/>
          </a:xfrm>
        </p:grpSpPr>
        <p:grpSp>
          <p:nvGrpSpPr>
            <p:cNvPr id="83" name="Group 82"/>
            <p:cNvGrpSpPr/>
            <p:nvPr/>
          </p:nvGrpSpPr>
          <p:grpSpPr>
            <a:xfrm>
              <a:off x="5500481" y="1358196"/>
              <a:ext cx="1934008" cy="769768"/>
              <a:chOff x="5662132" y="1572962"/>
              <a:chExt cx="1934008" cy="769768"/>
            </a:xfrm>
          </p:grpSpPr>
          <p:sp>
            <p:nvSpPr>
              <p:cNvPr id="14" name="Cube 13"/>
              <p:cNvSpPr/>
              <p:nvPr/>
            </p:nvSpPr>
            <p:spPr>
              <a:xfrm rot="957867">
                <a:off x="5662132" y="1641444"/>
                <a:ext cx="1934008" cy="701286"/>
              </a:xfrm>
              <a:prstGeom prst="cube">
                <a:avLst>
                  <a:gd name="adj" fmla="val 92308"/>
                </a:avLst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Can 60"/>
              <p:cNvSpPr/>
              <p:nvPr/>
            </p:nvSpPr>
            <p:spPr>
              <a:xfrm flipH="1">
                <a:off x="5921984" y="1817414"/>
                <a:ext cx="48408" cy="214765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Can 61"/>
              <p:cNvSpPr/>
              <p:nvPr/>
            </p:nvSpPr>
            <p:spPr>
              <a:xfrm flipH="1">
                <a:off x="6410927" y="1572962"/>
                <a:ext cx="79047" cy="161343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Can 62"/>
              <p:cNvSpPr/>
              <p:nvPr/>
            </p:nvSpPr>
            <p:spPr>
              <a:xfrm flipH="1">
                <a:off x="6249949" y="1717454"/>
                <a:ext cx="60745" cy="192145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Can 63"/>
              <p:cNvSpPr/>
              <p:nvPr/>
            </p:nvSpPr>
            <p:spPr>
              <a:xfrm flipH="1">
                <a:off x="6672065" y="1655617"/>
                <a:ext cx="60325" cy="196841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Can 64"/>
              <p:cNvSpPr/>
              <p:nvPr/>
            </p:nvSpPr>
            <p:spPr>
              <a:xfrm flipH="1">
                <a:off x="6456855" y="1909599"/>
                <a:ext cx="68098" cy="209073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Can 65"/>
              <p:cNvSpPr/>
              <p:nvPr/>
            </p:nvSpPr>
            <p:spPr>
              <a:xfrm flipH="1">
                <a:off x="7171170" y="1852458"/>
                <a:ext cx="60746" cy="199920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Can 66"/>
              <p:cNvSpPr/>
              <p:nvPr/>
            </p:nvSpPr>
            <p:spPr>
              <a:xfrm flipH="1">
                <a:off x="6801893" y="2055942"/>
                <a:ext cx="60744" cy="199919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Can 67"/>
              <p:cNvSpPr/>
              <p:nvPr/>
            </p:nvSpPr>
            <p:spPr>
              <a:xfrm flipH="1">
                <a:off x="6892360" y="1762984"/>
                <a:ext cx="68630" cy="199920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4920108" y="2273037"/>
              <a:ext cx="34346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2"/>
                  </a:solidFill>
                </a:rPr>
                <a:t>Flow cell is pre-coated with small DNA </a:t>
              </a:r>
              <a:r>
                <a:rPr lang="en-US" sz="1400" dirty="0" err="1" smtClean="0">
                  <a:solidFill>
                    <a:schemeClr val="accent2"/>
                  </a:solidFill>
                </a:rPr>
                <a:t>oligos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4199843" y="1529924"/>
              <a:ext cx="1317848" cy="264868"/>
            </a:xfrm>
            <a:prstGeom prst="line">
              <a:avLst/>
            </a:prstGeom>
            <a:ln w="3175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V="1">
              <a:off x="4199843" y="1383345"/>
              <a:ext cx="1991573" cy="136194"/>
            </a:xfrm>
            <a:prstGeom prst="line">
              <a:avLst/>
            </a:prstGeom>
            <a:ln w="31750"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Group 140"/>
          <p:cNvGrpSpPr/>
          <p:nvPr/>
        </p:nvGrpSpPr>
        <p:grpSpPr>
          <a:xfrm>
            <a:off x="7639797" y="295704"/>
            <a:ext cx="4362367" cy="2732990"/>
            <a:chOff x="7638425" y="286604"/>
            <a:chExt cx="4362367" cy="2732990"/>
          </a:xfrm>
        </p:grpSpPr>
        <p:grpSp>
          <p:nvGrpSpPr>
            <p:cNvPr id="137" name="Group 136"/>
            <p:cNvGrpSpPr/>
            <p:nvPr/>
          </p:nvGrpSpPr>
          <p:grpSpPr>
            <a:xfrm>
              <a:off x="9347631" y="286604"/>
              <a:ext cx="1934008" cy="1833289"/>
              <a:chOff x="9060107" y="294676"/>
              <a:chExt cx="1934008" cy="1833289"/>
            </a:xfrm>
          </p:grpSpPr>
          <p:sp>
            <p:nvSpPr>
              <p:cNvPr id="96" name="Cube 95"/>
              <p:cNvSpPr/>
              <p:nvPr/>
            </p:nvSpPr>
            <p:spPr>
              <a:xfrm rot="957867">
                <a:off x="9060107" y="1426679"/>
                <a:ext cx="1934008" cy="701286"/>
              </a:xfrm>
              <a:prstGeom prst="cube">
                <a:avLst>
                  <a:gd name="adj" fmla="val 92308"/>
                </a:avLst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Can 96"/>
              <p:cNvSpPr/>
              <p:nvPr/>
            </p:nvSpPr>
            <p:spPr>
              <a:xfrm flipH="1">
                <a:off x="9243603" y="1602649"/>
                <a:ext cx="67704" cy="192143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Can 97"/>
              <p:cNvSpPr/>
              <p:nvPr/>
            </p:nvSpPr>
            <p:spPr>
              <a:xfrm flipH="1">
                <a:off x="9763184" y="1319621"/>
                <a:ext cx="45719" cy="183067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Can 98"/>
              <p:cNvSpPr/>
              <p:nvPr/>
            </p:nvSpPr>
            <p:spPr>
              <a:xfrm flipH="1">
                <a:off x="9583905" y="1502690"/>
                <a:ext cx="68098" cy="192144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Can 99"/>
              <p:cNvSpPr/>
              <p:nvPr/>
            </p:nvSpPr>
            <p:spPr>
              <a:xfrm flipH="1">
                <a:off x="10005603" y="1440851"/>
                <a:ext cx="76154" cy="196841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Can 100"/>
              <p:cNvSpPr/>
              <p:nvPr/>
            </p:nvSpPr>
            <p:spPr>
              <a:xfrm flipH="1">
                <a:off x="9798164" y="1694835"/>
                <a:ext cx="60744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Can 101"/>
              <p:cNvSpPr/>
              <p:nvPr/>
            </p:nvSpPr>
            <p:spPr>
              <a:xfrm flipH="1">
                <a:off x="10505126" y="1637694"/>
                <a:ext cx="64021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Can 102"/>
              <p:cNvSpPr/>
              <p:nvPr/>
            </p:nvSpPr>
            <p:spPr>
              <a:xfrm flipH="1">
                <a:off x="10135848" y="1841177"/>
                <a:ext cx="90468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Can 103"/>
              <p:cNvSpPr/>
              <p:nvPr/>
            </p:nvSpPr>
            <p:spPr>
              <a:xfrm flipH="1">
                <a:off x="10234200" y="1548220"/>
                <a:ext cx="64021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8" name="Group 107"/>
              <p:cNvGrpSpPr/>
              <p:nvPr/>
            </p:nvGrpSpPr>
            <p:grpSpPr>
              <a:xfrm flipH="1">
                <a:off x="9335056" y="621601"/>
                <a:ext cx="96406" cy="1195811"/>
                <a:chOff x="6510414" y="2852057"/>
                <a:chExt cx="65315" cy="2035629"/>
              </a:xfrm>
            </p:grpSpPr>
            <p:sp>
              <p:nvSpPr>
                <p:cNvPr id="105" name="Can 104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Can 105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Can 106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09" name="Group 108"/>
              <p:cNvGrpSpPr/>
              <p:nvPr/>
            </p:nvGrpSpPr>
            <p:grpSpPr>
              <a:xfrm flipH="1">
                <a:off x="9824408" y="294676"/>
                <a:ext cx="96406" cy="1195811"/>
                <a:chOff x="6510414" y="2852057"/>
                <a:chExt cx="65315" cy="2035629"/>
              </a:xfrm>
            </p:grpSpPr>
            <p:sp>
              <p:nvSpPr>
                <p:cNvPr id="110" name="Can 109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Can 110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Can 111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13" name="Group 112"/>
              <p:cNvGrpSpPr/>
              <p:nvPr/>
            </p:nvGrpSpPr>
            <p:grpSpPr>
              <a:xfrm flipH="1">
                <a:off x="9650438" y="503415"/>
                <a:ext cx="96406" cy="1195811"/>
                <a:chOff x="6510414" y="2852057"/>
                <a:chExt cx="65315" cy="2035629"/>
              </a:xfrm>
            </p:grpSpPr>
            <p:sp>
              <p:nvSpPr>
                <p:cNvPr id="114" name="Can 113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Can 114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Can 115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17" name="Group 116"/>
              <p:cNvGrpSpPr/>
              <p:nvPr/>
            </p:nvGrpSpPr>
            <p:grpSpPr>
              <a:xfrm flipH="1">
                <a:off x="9878706" y="698333"/>
                <a:ext cx="96406" cy="1195811"/>
                <a:chOff x="6510414" y="2852057"/>
                <a:chExt cx="65315" cy="2035629"/>
              </a:xfrm>
            </p:grpSpPr>
            <p:sp>
              <p:nvSpPr>
                <p:cNvPr id="118" name="Can 117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Can 118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0" name="Can 119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21" name="Group 120"/>
              <p:cNvGrpSpPr/>
              <p:nvPr/>
            </p:nvGrpSpPr>
            <p:grpSpPr>
              <a:xfrm flipH="1">
                <a:off x="10075750" y="449336"/>
                <a:ext cx="96406" cy="1195811"/>
                <a:chOff x="6510414" y="2852057"/>
                <a:chExt cx="65315" cy="2035629"/>
              </a:xfrm>
            </p:grpSpPr>
            <p:sp>
              <p:nvSpPr>
                <p:cNvPr id="122" name="Can 121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Can 122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4" name="Can 123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25" name="Group 124"/>
              <p:cNvGrpSpPr/>
              <p:nvPr/>
            </p:nvGrpSpPr>
            <p:grpSpPr>
              <a:xfrm flipH="1">
                <a:off x="10292642" y="576329"/>
                <a:ext cx="96406" cy="1195811"/>
                <a:chOff x="6510414" y="2852057"/>
                <a:chExt cx="65315" cy="2035629"/>
              </a:xfrm>
            </p:grpSpPr>
            <p:sp>
              <p:nvSpPr>
                <p:cNvPr id="126" name="Can 125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7" name="Can 126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Can 127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29" name="Group 128"/>
              <p:cNvGrpSpPr/>
              <p:nvPr/>
            </p:nvGrpSpPr>
            <p:grpSpPr>
              <a:xfrm flipH="1">
                <a:off x="10567033" y="638370"/>
                <a:ext cx="96406" cy="1195811"/>
                <a:chOff x="6510414" y="2852057"/>
                <a:chExt cx="65315" cy="2035629"/>
              </a:xfrm>
            </p:grpSpPr>
            <p:sp>
              <p:nvSpPr>
                <p:cNvPr id="130" name="Can 129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1" name="Can 130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2" name="Can 131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33" name="Group 132"/>
              <p:cNvGrpSpPr/>
              <p:nvPr/>
            </p:nvGrpSpPr>
            <p:grpSpPr>
              <a:xfrm flipH="1">
                <a:off x="10205715" y="853536"/>
                <a:ext cx="96406" cy="1195811"/>
                <a:chOff x="6510414" y="2852057"/>
                <a:chExt cx="65315" cy="2035629"/>
              </a:xfrm>
            </p:grpSpPr>
            <p:sp>
              <p:nvSpPr>
                <p:cNvPr id="134" name="Can 133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5" name="Can 134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Can 135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138" name="TextBox 137"/>
            <p:cNvSpPr txBox="1"/>
            <p:nvPr/>
          </p:nvSpPr>
          <p:spPr>
            <a:xfrm>
              <a:off x="8716112" y="2280930"/>
              <a:ext cx="328468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2"/>
                  </a:solidFill>
                </a:rPr>
                <a:t>Fragments in the library are bound to the </a:t>
              </a:r>
              <a:r>
                <a:rPr lang="en-US" sz="1400" dirty="0" err="1" smtClean="0">
                  <a:solidFill>
                    <a:schemeClr val="accent2"/>
                  </a:solidFill>
                </a:rPr>
                <a:t>oligos</a:t>
              </a:r>
              <a:r>
                <a:rPr lang="en-US" sz="1400" dirty="0" smtClean="0">
                  <a:solidFill>
                    <a:schemeClr val="accent2"/>
                  </a:solidFill>
                </a:rPr>
                <a:t> on the flow cell (via the recognition seq. on the ends of the adapters)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cxnSp>
          <p:nvCxnSpPr>
            <p:cNvPr id="140" name="Straight Arrow Connector 139"/>
            <p:cNvCxnSpPr/>
            <p:nvPr/>
          </p:nvCxnSpPr>
          <p:spPr>
            <a:xfrm>
              <a:off x="7638425" y="1691154"/>
              <a:ext cx="165005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0" name="Group 329"/>
          <p:cNvGrpSpPr/>
          <p:nvPr/>
        </p:nvGrpSpPr>
        <p:grpSpPr>
          <a:xfrm>
            <a:off x="2952896" y="2967204"/>
            <a:ext cx="4348777" cy="2754952"/>
            <a:chOff x="2952896" y="2967204"/>
            <a:chExt cx="4348777" cy="2754952"/>
          </a:xfrm>
        </p:grpSpPr>
        <p:grpSp>
          <p:nvGrpSpPr>
            <p:cNvPr id="323" name="Group 322"/>
            <p:cNvGrpSpPr/>
            <p:nvPr/>
          </p:nvGrpSpPr>
          <p:grpSpPr>
            <a:xfrm>
              <a:off x="4616597" y="2967204"/>
              <a:ext cx="1802188" cy="2051110"/>
              <a:chOff x="4616597" y="2967204"/>
              <a:chExt cx="1802188" cy="2051110"/>
            </a:xfrm>
          </p:grpSpPr>
          <p:sp>
            <p:nvSpPr>
              <p:cNvPr id="288" name="Rectangle 287"/>
              <p:cNvSpPr/>
              <p:nvPr/>
            </p:nvSpPr>
            <p:spPr>
              <a:xfrm>
                <a:off x="4616597" y="4933455"/>
                <a:ext cx="1802188" cy="84859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Oval 291"/>
              <p:cNvSpPr/>
              <p:nvPr/>
            </p:nvSpPr>
            <p:spPr>
              <a:xfrm>
                <a:off x="4656082" y="4328632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A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3" name="Oval 292"/>
              <p:cNvSpPr/>
              <p:nvPr/>
            </p:nvSpPr>
            <p:spPr>
              <a:xfrm>
                <a:off x="4664404" y="4730497"/>
                <a:ext cx="195943" cy="189493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4" name="Oval 293"/>
              <p:cNvSpPr/>
              <p:nvPr/>
            </p:nvSpPr>
            <p:spPr>
              <a:xfrm>
                <a:off x="4650071" y="3152261"/>
                <a:ext cx="195943" cy="1894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5" name="Oval 294"/>
              <p:cNvSpPr/>
              <p:nvPr/>
            </p:nvSpPr>
            <p:spPr>
              <a:xfrm>
                <a:off x="4661400" y="4530802"/>
                <a:ext cx="195943" cy="189493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6" name="Oval 295"/>
              <p:cNvSpPr/>
              <p:nvPr/>
            </p:nvSpPr>
            <p:spPr>
              <a:xfrm>
                <a:off x="5230461" y="4730496"/>
                <a:ext cx="195943" cy="189493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7" name="Oval 296"/>
              <p:cNvSpPr/>
              <p:nvPr/>
            </p:nvSpPr>
            <p:spPr>
              <a:xfrm>
                <a:off x="5227457" y="4530801"/>
                <a:ext cx="195943" cy="189493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8" name="Oval 297"/>
              <p:cNvSpPr/>
              <p:nvPr/>
            </p:nvSpPr>
            <p:spPr>
              <a:xfrm>
                <a:off x="5883607" y="4730496"/>
                <a:ext cx="195943" cy="189493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9" name="Oval 298"/>
              <p:cNvSpPr/>
              <p:nvPr/>
            </p:nvSpPr>
            <p:spPr>
              <a:xfrm>
                <a:off x="5880603" y="4530801"/>
                <a:ext cx="195943" cy="189493"/>
              </a:xfrm>
              <a:prstGeom prst="ellips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0" name="Oval 299"/>
              <p:cNvSpPr/>
              <p:nvPr/>
            </p:nvSpPr>
            <p:spPr>
              <a:xfrm>
                <a:off x="4656081" y="4132406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T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1" name="Oval 300"/>
              <p:cNvSpPr/>
              <p:nvPr/>
            </p:nvSpPr>
            <p:spPr>
              <a:xfrm>
                <a:off x="4650073" y="3934840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A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2" name="Oval 301"/>
              <p:cNvSpPr/>
              <p:nvPr/>
            </p:nvSpPr>
            <p:spPr>
              <a:xfrm>
                <a:off x="4661188" y="3729753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C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3" name="Oval 302"/>
              <p:cNvSpPr/>
              <p:nvPr/>
            </p:nvSpPr>
            <p:spPr>
              <a:xfrm>
                <a:off x="4650072" y="3545006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smtClean="0">
                    <a:solidFill>
                      <a:schemeClr val="tx1"/>
                    </a:solidFill>
                  </a:rPr>
                  <a:t>T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5" name="Oval 304"/>
              <p:cNvSpPr/>
              <p:nvPr/>
            </p:nvSpPr>
            <p:spPr>
              <a:xfrm>
                <a:off x="4657485" y="3348093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G</a:t>
                </a:r>
              </a:p>
            </p:txBody>
          </p:sp>
          <p:sp>
            <p:nvSpPr>
              <p:cNvPr id="306" name="Oval 305"/>
              <p:cNvSpPr/>
              <p:nvPr/>
            </p:nvSpPr>
            <p:spPr>
              <a:xfrm>
                <a:off x="4650070" y="2967204"/>
                <a:ext cx="195943" cy="1894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5222141" y="4339518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A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8" name="Oval 307"/>
              <p:cNvSpPr/>
              <p:nvPr/>
            </p:nvSpPr>
            <p:spPr>
              <a:xfrm>
                <a:off x="5216130" y="3163147"/>
                <a:ext cx="195943" cy="1894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9" name="Oval 308"/>
              <p:cNvSpPr/>
              <p:nvPr/>
            </p:nvSpPr>
            <p:spPr>
              <a:xfrm>
                <a:off x="5222140" y="4143292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T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0" name="Oval 309"/>
              <p:cNvSpPr/>
              <p:nvPr/>
            </p:nvSpPr>
            <p:spPr>
              <a:xfrm>
                <a:off x="5216132" y="3945726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A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1" name="Oval 310"/>
              <p:cNvSpPr/>
              <p:nvPr/>
            </p:nvSpPr>
            <p:spPr>
              <a:xfrm>
                <a:off x="5227247" y="3740639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C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2" name="Oval 311"/>
              <p:cNvSpPr/>
              <p:nvPr/>
            </p:nvSpPr>
            <p:spPr>
              <a:xfrm>
                <a:off x="5216131" y="3555892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smtClean="0">
                    <a:solidFill>
                      <a:schemeClr val="tx1"/>
                    </a:solidFill>
                  </a:rPr>
                  <a:t>T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3" name="Oval 312"/>
              <p:cNvSpPr/>
              <p:nvPr/>
            </p:nvSpPr>
            <p:spPr>
              <a:xfrm>
                <a:off x="5223544" y="3358979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G</a:t>
                </a:r>
              </a:p>
            </p:txBody>
          </p:sp>
          <p:sp>
            <p:nvSpPr>
              <p:cNvPr id="314" name="Oval 313"/>
              <p:cNvSpPr/>
              <p:nvPr/>
            </p:nvSpPr>
            <p:spPr>
              <a:xfrm>
                <a:off x="5216129" y="2978090"/>
                <a:ext cx="195943" cy="1894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5" name="Oval 314"/>
              <p:cNvSpPr/>
              <p:nvPr/>
            </p:nvSpPr>
            <p:spPr>
              <a:xfrm>
                <a:off x="5886168" y="4350400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A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6" name="Oval 315"/>
              <p:cNvSpPr/>
              <p:nvPr/>
            </p:nvSpPr>
            <p:spPr>
              <a:xfrm>
                <a:off x="5880157" y="3174029"/>
                <a:ext cx="195943" cy="1894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7" name="Oval 316"/>
              <p:cNvSpPr/>
              <p:nvPr/>
            </p:nvSpPr>
            <p:spPr>
              <a:xfrm>
                <a:off x="5886167" y="4154174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T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8" name="Oval 317"/>
              <p:cNvSpPr/>
              <p:nvPr/>
            </p:nvSpPr>
            <p:spPr>
              <a:xfrm>
                <a:off x="5880159" y="3956608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A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9" name="Oval 318"/>
              <p:cNvSpPr/>
              <p:nvPr/>
            </p:nvSpPr>
            <p:spPr>
              <a:xfrm>
                <a:off x="5891274" y="3751521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rgbClr val="C00000"/>
                    </a:solidFill>
                  </a:rPr>
                  <a:t>G</a:t>
                </a:r>
                <a:endParaRPr lang="en-US" sz="14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320" name="Oval 319"/>
              <p:cNvSpPr/>
              <p:nvPr/>
            </p:nvSpPr>
            <p:spPr>
              <a:xfrm>
                <a:off x="5880158" y="3566774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smtClean="0">
                    <a:solidFill>
                      <a:schemeClr val="tx1"/>
                    </a:solidFill>
                  </a:rPr>
                  <a:t>T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1" name="Oval 320"/>
              <p:cNvSpPr/>
              <p:nvPr/>
            </p:nvSpPr>
            <p:spPr>
              <a:xfrm>
                <a:off x="5887571" y="3369861"/>
                <a:ext cx="195943" cy="18949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G</a:t>
                </a:r>
              </a:p>
            </p:txBody>
          </p:sp>
          <p:sp>
            <p:nvSpPr>
              <p:cNvPr id="322" name="Oval 321"/>
              <p:cNvSpPr/>
              <p:nvPr/>
            </p:nvSpPr>
            <p:spPr>
              <a:xfrm>
                <a:off x="5880156" y="2988972"/>
                <a:ext cx="195943" cy="18949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24" name="TextBox 323"/>
            <p:cNvSpPr txBox="1"/>
            <p:nvPr/>
          </p:nvSpPr>
          <p:spPr>
            <a:xfrm>
              <a:off x="4016993" y="5198936"/>
              <a:ext cx="32846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accent2"/>
                  </a:solidFill>
                </a:rPr>
                <a:t>Cross section of one cluster (notice there is a mutation/PCR error at one position)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cxnSp>
          <p:nvCxnSpPr>
            <p:cNvPr id="329" name="Straight Arrow Connector 328"/>
            <p:cNvCxnSpPr/>
            <p:nvPr/>
          </p:nvCxnSpPr>
          <p:spPr>
            <a:xfrm>
              <a:off x="2952896" y="4103314"/>
              <a:ext cx="133808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2" name="Group 341"/>
          <p:cNvGrpSpPr/>
          <p:nvPr/>
        </p:nvGrpSpPr>
        <p:grpSpPr>
          <a:xfrm>
            <a:off x="6202313" y="2629511"/>
            <a:ext cx="1989518" cy="1027996"/>
            <a:chOff x="6191417" y="2912480"/>
            <a:chExt cx="1989518" cy="1027996"/>
          </a:xfrm>
        </p:grpSpPr>
        <p:grpSp>
          <p:nvGrpSpPr>
            <p:cNvPr id="341" name="Group 340"/>
            <p:cNvGrpSpPr/>
            <p:nvPr/>
          </p:nvGrpSpPr>
          <p:grpSpPr>
            <a:xfrm>
              <a:off x="6191417" y="3048566"/>
              <a:ext cx="815981" cy="891910"/>
              <a:chOff x="6191417" y="3048566"/>
              <a:chExt cx="815981" cy="891910"/>
            </a:xfrm>
          </p:grpSpPr>
          <p:sp>
            <p:nvSpPr>
              <p:cNvPr id="332" name="Oval 331"/>
              <p:cNvSpPr/>
              <p:nvPr/>
            </p:nvSpPr>
            <p:spPr>
              <a:xfrm>
                <a:off x="6549177" y="3048566"/>
                <a:ext cx="195943" cy="189493"/>
              </a:xfrm>
              <a:prstGeom prst="ellipse">
                <a:avLst/>
              </a:prstGeom>
              <a:solidFill>
                <a:srgbClr val="92D05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A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3" name="Oval 332"/>
              <p:cNvSpPr/>
              <p:nvPr/>
            </p:nvSpPr>
            <p:spPr>
              <a:xfrm>
                <a:off x="6525422" y="3511540"/>
                <a:ext cx="195943" cy="189493"/>
              </a:xfrm>
              <a:prstGeom prst="ellipse">
                <a:avLst/>
              </a:prstGeom>
              <a:solidFill>
                <a:schemeClr val="bg2">
                  <a:lumMod val="90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C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4" name="Oval 333"/>
              <p:cNvSpPr/>
              <p:nvPr/>
            </p:nvSpPr>
            <p:spPr>
              <a:xfrm>
                <a:off x="6735255" y="3218287"/>
                <a:ext cx="195943" cy="189493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G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5" name="Oval 334"/>
              <p:cNvSpPr/>
              <p:nvPr/>
            </p:nvSpPr>
            <p:spPr>
              <a:xfrm>
                <a:off x="6811455" y="3479543"/>
                <a:ext cx="195943" cy="189493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T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6" name="Freeform 335"/>
              <p:cNvSpPr/>
              <p:nvPr/>
            </p:nvSpPr>
            <p:spPr>
              <a:xfrm>
                <a:off x="6191417" y="3220556"/>
                <a:ext cx="361784" cy="208292"/>
              </a:xfrm>
              <a:custGeom>
                <a:avLst/>
                <a:gdLst>
                  <a:gd name="connsiteX0" fmla="*/ 359229 w 359229"/>
                  <a:gd name="connsiteY0" fmla="*/ 1615 h 295530"/>
                  <a:gd name="connsiteX1" fmla="*/ 304800 w 359229"/>
                  <a:gd name="connsiteY1" fmla="*/ 12501 h 295530"/>
                  <a:gd name="connsiteX2" fmla="*/ 239486 w 359229"/>
                  <a:gd name="connsiteY2" fmla="*/ 23387 h 295530"/>
                  <a:gd name="connsiteX3" fmla="*/ 195943 w 359229"/>
                  <a:gd name="connsiteY3" fmla="*/ 66930 h 295530"/>
                  <a:gd name="connsiteX4" fmla="*/ 119743 w 359229"/>
                  <a:gd name="connsiteY4" fmla="*/ 77815 h 295530"/>
                  <a:gd name="connsiteX5" fmla="*/ 108858 w 359229"/>
                  <a:gd name="connsiteY5" fmla="*/ 175787 h 295530"/>
                  <a:gd name="connsiteX6" fmla="*/ 130629 w 359229"/>
                  <a:gd name="connsiteY6" fmla="*/ 241101 h 295530"/>
                  <a:gd name="connsiteX7" fmla="*/ 65315 w 359229"/>
                  <a:gd name="connsiteY7" fmla="*/ 251987 h 295530"/>
                  <a:gd name="connsiteX8" fmla="*/ 10886 w 359229"/>
                  <a:gd name="connsiteY8" fmla="*/ 262873 h 295530"/>
                  <a:gd name="connsiteX9" fmla="*/ 0 w 359229"/>
                  <a:gd name="connsiteY9" fmla="*/ 295530 h 295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9229" h="295530">
                    <a:moveTo>
                      <a:pt x="359229" y="1615"/>
                    </a:moveTo>
                    <a:cubicBezTo>
                      <a:pt x="341086" y="5244"/>
                      <a:pt x="323302" y="12501"/>
                      <a:pt x="304800" y="12501"/>
                    </a:cubicBezTo>
                    <a:cubicBezTo>
                      <a:pt x="237197" y="12501"/>
                      <a:pt x="307384" y="-21879"/>
                      <a:pt x="239486" y="23387"/>
                    </a:cubicBezTo>
                    <a:cubicBezTo>
                      <a:pt x="218453" y="149582"/>
                      <a:pt x="251705" y="72506"/>
                      <a:pt x="195943" y="66930"/>
                    </a:cubicBezTo>
                    <a:cubicBezTo>
                      <a:pt x="170413" y="64377"/>
                      <a:pt x="145143" y="74187"/>
                      <a:pt x="119743" y="77815"/>
                    </a:cubicBezTo>
                    <a:cubicBezTo>
                      <a:pt x="88539" y="124623"/>
                      <a:pt x="91081" y="104678"/>
                      <a:pt x="108858" y="175787"/>
                    </a:cubicBezTo>
                    <a:cubicBezTo>
                      <a:pt x="114424" y="198051"/>
                      <a:pt x="130629" y="241101"/>
                      <a:pt x="130629" y="241101"/>
                    </a:cubicBezTo>
                    <a:cubicBezTo>
                      <a:pt x="89104" y="282628"/>
                      <a:pt x="132189" y="251987"/>
                      <a:pt x="65315" y="251987"/>
                    </a:cubicBezTo>
                    <a:cubicBezTo>
                      <a:pt x="46813" y="251987"/>
                      <a:pt x="29029" y="259244"/>
                      <a:pt x="10886" y="262873"/>
                    </a:cubicBezTo>
                    <a:lnTo>
                      <a:pt x="0" y="295530"/>
                    </a:lnTo>
                  </a:path>
                </a:pathLst>
              </a:custGeom>
              <a:noFill/>
              <a:ln w="19050">
                <a:solidFill>
                  <a:srgbClr val="92D050"/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92D050"/>
                  </a:solidFill>
                </a:endParaRPr>
              </a:p>
            </p:txBody>
          </p:sp>
          <p:sp>
            <p:nvSpPr>
              <p:cNvPr id="337" name="Freeform 336"/>
              <p:cNvSpPr/>
              <p:nvPr/>
            </p:nvSpPr>
            <p:spPr>
              <a:xfrm>
                <a:off x="6269592" y="3329660"/>
                <a:ext cx="436947" cy="365402"/>
              </a:xfrm>
              <a:custGeom>
                <a:avLst/>
                <a:gdLst>
                  <a:gd name="connsiteX0" fmla="*/ 359229 w 359229"/>
                  <a:gd name="connsiteY0" fmla="*/ 1615 h 295530"/>
                  <a:gd name="connsiteX1" fmla="*/ 304800 w 359229"/>
                  <a:gd name="connsiteY1" fmla="*/ 12501 h 295530"/>
                  <a:gd name="connsiteX2" fmla="*/ 239486 w 359229"/>
                  <a:gd name="connsiteY2" fmla="*/ 23387 h 295530"/>
                  <a:gd name="connsiteX3" fmla="*/ 195943 w 359229"/>
                  <a:gd name="connsiteY3" fmla="*/ 66930 h 295530"/>
                  <a:gd name="connsiteX4" fmla="*/ 119743 w 359229"/>
                  <a:gd name="connsiteY4" fmla="*/ 77815 h 295530"/>
                  <a:gd name="connsiteX5" fmla="*/ 108858 w 359229"/>
                  <a:gd name="connsiteY5" fmla="*/ 175787 h 295530"/>
                  <a:gd name="connsiteX6" fmla="*/ 130629 w 359229"/>
                  <a:gd name="connsiteY6" fmla="*/ 241101 h 295530"/>
                  <a:gd name="connsiteX7" fmla="*/ 65315 w 359229"/>
                  <a:gd name="connsiteY7" fmla="*/ 251987 h 295530"/>
                  <a:gd name="connsiteX8" fmla="*/ 10886 w 359229"/>
                  <a:gd name="connsiteY8" fmla="*/ 262873 h 295530"/>
                  <a:gd name="connsiteX9" fmla="*/ 0 w 359229"/>
                  <a:gd name="connsiteY9" fmla="*/ 295530 h 295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9229" h="295530">
                    <a:moveTo>
                      <a:pt x="359229" y="1615"/>
                    </a:moveTo>
                    <a:cubicBezTo>
                      <a:pt x="341086" y="5244"/>
                      <a:pt x="323302" y="12501"/>
                      <a:pt x="304800" y="12501"/>
                    </a:cubicBezTo>
                    <a:cubicBezTo>
                      <a:pt x="237197" y="12501"/>
                      <a:pt x="307384" y="-21879"/>
                      <a:pt x="239486" y="23387"/>
                    </a:cubicBezTo>
                    <a:cubicBezTo>
                      <a:pt x="218453" y="149582"/>
                      <a:pt x="251705" y="72506"/>
                      <a:pt x="195943" y="66930"/>
                    </a:cubicBezTo>
                    <a:cubicBezTo>
                      <a:pt x="170413" y="64377"/>
                      <a:pt x="145143" y="74187"/>
                      <a:pt x="119743" y="77815"/>
                    </a:cubicBezTo>
                    <a:cubicBezTo>
                      <a:pt x="88539" y="124623"/>
                      <a:pt x="91081" y="104678"/>
                      <a:pt x="108858" y="175787"/>
                    </a:cubicBezTo>
                    <a:cubicBezTo>
                      <a:pt x="114424" y="198051"/>
                      <a:pt x="130629" y="241101"/>
                      <a:pt x="130629" y="241101"/>
                    </a:cubicBezTo>
                    <a:cubicBezTo>
                      <a:pt x="89104" y="282628"/>
                      <a:pt x="132189" y="251987"/>
                      <a:pt x="65315" y="251987"/>
                    </a:cubicBezTo>
                    <a:cubicBezTo>
                      <a:pt x="46813" y="251987"/>
                      <a:pt x="29029" y="259244"/>
                      <a:pt x="10886" y="262873"/>
                    </a:cubicBezTo>
                    <a:lnTo>
                      <a:pt x="0" y="295530"/>
                    </a:lnTo>
                  </a:path>
                </a:pathLst>
              </a:custGeom>
              <a:noFill/>
              <a:ln w="19050">
                <a:solidFill>
                  <a:schemeClr val="accent2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92D050"/>
                  </a:solidFill>
                </a:endParaRPr>
              </a:p>
            </p:txBody>
          </p:sp>
          <p:sp>
            <p:nvSpPr>
              <p:cNvPr id="338" name="Freeform 337"/>
              <p:cNvSpPr/>
              <p:nvPr/>
            </p:nvSpPr>
            <p:spPr>
              <a:xfrm>
                <a:off x="6213188" y="3732184"/>
                <a:ext cx="361784" cy="208292"/>
              </a:xfrm>
              <a:custGeom>
                <a:avLst/>
                <a:gdLst>
                  <a:gd name="connsiteX0" fmla="*/ 359229 w 359229"/>
                  <a:gd name="connsiteY0" fmla="*/ 1615 h 295530"/>
                  <a:gd name="connsiteX1" fmla="*/ 304800 w 359229"/>
                  <a:gd name="connsiteY1" fmla="*/ 12501 h 295530"/>
                  <a:gd name="connsiteX2" fmla="*/ 239486 w 359229"/>
                  <a:gd name="connsiteY2" fmla="*/ 23387 h 295530"/>
                  <a:gd name="connsiteX3" fmla="*/ 195943 w 359229"/>
                  <a:gd name="connsiteY3" fmla="*/ 66930 h 295530"/>
                  <a:gd name="connsiteX4" fmla="*/ 119743 w 359229"/>
                  <a:gd name="connsiteY4" fmla="*/ 77815 h 295530"/>
                  <a:gd name="connsiteX5" fmla="*/ 108858 w 359229"/>
                  <a:gd name="connsiteY5" fmla="*/ 175787 h 295530"/>
                  <a:gd name="connsiteX6" fmla="*/ 130629 w 359229"/>
                  <a:gd name="connsiteY6" fmla="*/ 241101 h 295530"/>
                  <a:gd name="connsiteX7" fmla="*/ 65315 w 359229"/>
                  <a:gd name="connsiteY7" fmla="*/ 251987 h 295530"/>
                  <a:gd name="connsiteX8" fmla="*/ 10886 w 359229"/>
                  <a:gd name="connsiteY8" fmla="*/ 262873 h 295530"/>
                  <a:gd name="connsiteX9" fmla="*/ 0 w 359229"/>
                  <a:gd name="connsiteY9" fmla="*/ 295530 h 295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9229" h="295530">
                    <a:moveTo>
                      <a:pt x="359229" y="1615"/>
                    </a:moveTo>
                    <a:cubicBezTo>
                      <a:pt x="341086" y="5244"/>
                      <a:pt x="323302" y="12501"/>
                      <a:pt x="304800" y="12501"/>
                    </a:cubicBezTo>
                    <a:cubicBezTo>
                      <a:pt x="237197" y="12501"/>
                      <a:pt x="307384" y="-21879"/>
                      <a:pt x="239486" y="23387"/>
                    </a:cubicBezTo>
                    <a:cubicBezTo>
                      <a:pt x="218453" y="149582"/>
                      <a:pt x="251705" y="72506"/>
                      <a:pt x="195943" y="66930"/>
                    </a:cubicBezTo>
                    <a:cubicBezTo>
                      <a:pt x="170413" y="64377"/>
                      <a:pt x="145143" y="74187"/>
                      <a:pt x="119743" y="77815"/>
                    </a:cubicBezTo>
                    <a:cubicBezTo>
                      <a:pt x="88539" y="124623"/>
                      <a:pt x="91081" y="104678"/>
                      <a:pt x="108858" y="175787"/>
                    </a:cubicBezTo>
                    <a:cubicBezTo>
                      <a:pt x="114424" y="198051"/>
                      <a:pt x="130629" y="241101"/>
                      <a:pt x="130629" y="241101"/>
                    </a:cubicBezTo>
                    <a:cubicBezTo>
                      <a:pt x="89104" y="282628"/>
                      <a:pt x="132189" y="251987"/>
                      <a:pt x="65315" y="251987"/>
                    </a:cubicBezTo>
                    <a:cubicBezTo>
                      <a:pt x="46813" y="251987"/>
                      <a:pt x="29029" y="259244"/>
                      <a:pt x="10886" y="262873"/>
                    </a:cubicBezTo>
                    <a:lnTo>
                      <a:pt x="0" y="295530"/>
                    </a:lnTo>
                  </a:path>
                </a:pathLst>
              </a:custGeom>
              <a:noFill/>
              <a:ln w="19050">
                <a:solidFill>
                  <a:schemeClr val="bg2">
                    <a:lumMod val="50000"/>
                  </a:schemeClr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92D050"/>
                  </a:solidFill>
                </a:endParaRPr>
              </a:p>
            </p:txBody>
          </p:sp>
          <p:sp>
            <p:nvSpPr>
              <p:cNvPr id="339" name="Freeform 338"/>
              <p:cNvSpPr/>
              <p:nvPr/>
            </p:nvSpPr>
            <p:spPr>
              <a:xfrm>
                <a:off x="6550645" y="3710413"/>
                <a:ext cx="361784" cy="208292"/>
              </a:xfrm>
              <a:custGeom>
                <a:avLst/>
                <a:gdLst>
                  <a:gd name="connsiteX0" fmla="*/ 359229 w 359229"/>
                  <a:gd name="connsiteY0" fmla="*/ 1615 h 295530"/>
                  <a:gd name="connsiteX1" fmla="*/ 304800 w 359229"/>
                  <a:gd name="connsiteY1" fmla="*/ 12501 h 295530"/>
                  <a:gd name="connsiteX2" fmla="*/ 239486 w 359229"/>
                  <a:gd name="connsiteY2" fmla="*/ 23387 h 295530"/>
                  <a:gd name="connsiteX3" fmla="*/ 195943 w 359229"/>
                  <a:gd name="connsiteY3" fmla="*/ 66930 h 295530"/>
                  <a:gd name="connsiteX4" fmla="*/ 119743 w 359229"/>
                  <a:gd name="connsiteY4" fmla="*/ 77815 h 295530"/>
                  <a:gd name="connsiteX5" fmla="*/ 108858 w 359229"/>
                  <a:gd name="connsiteY5" fmla="*/ 175787 h 295530"/>
                  <a:gd name="connsiteX6" fmla="*/ 130629 w 359229"/>
                  <a:gd name="connsiteY6" fmla="*/ 241101 h 295530"/>
                  <a:gd name="connsiteX7" fmla="*/ 65315 w 359229"/>
                  <a:gd name="connsiteY7" fmla="*/ 251987 h 295530"/>
                  <a:gd name="connsiteX8" fmla="*/ 10886 w 359229"/>
                  <a:gd name="connsiteY8" fmla="*/ 262873 h 295530"/>
                  <a:gd name="connsiteX9" fmla="*/ 0 w 359229"/>
                  <a:gd name="connsiteY9" fmla="*/ 295530 h 295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9229" h="295530">
                    <a:moveTo>
                      <a:pt x="359229" y="1615"/>
                    </a:moveTo>
                    <a:cubicBezTo>
                      <a:pt x="341086" y="5244"/>
                      <a:pt x="323302" y="12501"/>
                      <a:pt x="304800" y="12501"/>
                    </a:cubicBezTo>
                    <a:cubicBezTo>
                      <a:pt x="237197" y="12501"/>
                      <a:pt x="307384" y="-21879"/>
                      <a:pt x="239486" y="23387"/>
                    </a:cubicBezTo>
                    <a:cubicBezTo>
                      <a:pt x="218453" y="149582"/>
                      <a:pt x="251705" y="72506"/>
                      <a:pt x="195943" y="66930"/>
                    </a:cubicBezTo>
                    <a:cubicBezTo>
                      <a:pt x="170413" y="64377"/>
                      <a:pt x="145143" y="74187"/>
                      <a:pt x="119743" y="77815"/>
                    </a:cubicBezTo>
                    <a:cubicBezTo>
                      <a:pt x="88539" y="124623"/>
                      <a:pt x="91081" y="104678"/>
                      <a:pt x="108858" y="175787"/>
                    </a:cubicBezTo>
                    <a:cubicBezTo>
                      <a:pt x="114424" y="198051"/>
                      <a:pt x="130629" y="241101"/>
                      <a:pt x="130629" y="241101"/>
                    </a:cubicBezTo>
                    <a:cubicBezTo>
                      <a:pt x="89104" y="282628"/>
                      <a:pt x="132189" y="251987"/>
                      <a:pt x="65315" y="251987"/>
                    </a:cubicBezTo>
                    <a:cubicBezTo>
                      <a:pt x="46813" y="251987"/>
                      <a:pt x="29029" y="259244"/>
                      <a:pt x="10886" y="262873"/>
                    </a:cubicBezTo>
                    <a:lnTo>
                      <a:pt x="0" y="295530"/>
                    </a:lnTo>
                  </a:path>
                </a:pathLst>
              </a:custGeom>
              <a:noFill/>
              <a:ln w="19050">
                <a:solidFill>
                  <a:schemeClr val="accent1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92D050"/>
                  </a:solidFill>
                </a:endParaRPr>
              </a:p>
            </p:txBody>
          </p:sp>
        </p:grpSp>
        <p:sp>
          <p:nvSpPr>
            <p:cNvPr id="340" name="TextBox 339"/>
            <p:cNvSpPr txBox="1"/>
            <p:nvPr/>
          </p:nvSpPr>
          <p:spPr>
            <a:xfrm>
              <a:off x="6896459" y="2912480"/>
              <a:ext cx="12844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chemeClr val="accent1"/>
                  </a:solidFill>
                </a:rPr>
                <a:t>Add labeled nucleotides</a:t>
              </a:r>
              <a:endParaRPr lang="en-US" sz="120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87" name="Group 286"/>
          <p:cNvGrpSpPr/>
          <p:nvPr/>
        </p:nvGrpSpPr>
        <p:grpSpPr>
          <a:xfrm>
            <a:off x="323213" y="2659362"/>
            <a:ext cx="8394272" cy="3062794"/>
            <a:chOff x="323213" y="2659362"/>
            <a:chExt cx="8394272" cy="3062794"/>
          </a:xfrm>
        </p:grpSpPr>
        <p:grpSp>
          <p:nvGrpSpPr>
            <p:cNvPr id="272" name="Group 271"/>
            <p:cNvGrpSpPr/>
            <p:nvPr/>
          </p:nvGrpSpPr>
          <p:grpSpPr>
            <a:xfrm>
              <a:off x="323213" y="3178784"/>
              <a:ext cx="3284680" cy="2543372"/>
              <a:chOff x="323213" y="3178784"/>
              <a:chExt cx="3284680" cy="2543372"/>
            </a:xfrm>
          </p:grpSpPr>
          <p:sp>
            <p:nvSpPr>
              <p:cNvPr id="146" name="Cube 145"/>
              <p:cNvSpPr/>
              <p:nvPr/>
            </p:nvSpPr>
            <p:spPr>
              <a:xfrm rot="957867">
                <a:off x="791460" y="4310787"/>
                <a:ext cx="1934008" cy="701286"/>
              </a:xfrm>
              <a:prstGeom prst="cube">
                <a:avLst>
                  <a:gd name="adj" fmla="val 92308"/>
                </a:avLst>
              </a:prstGeom>
              <a:solidFill>
                <a:schemeClr val="bg2">
                  <a:lumMod val="9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Can 146"/>
              <p:cNvSpPr/>
              <p:nvPr/>
            </p:nvSpPr>
            <p:spPr>
              <a:xfrm flipH="1">
                <a:off x="974956" y="4486757"/>
                <a:ext cx="67704" cy="192143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Can 147"/>
              <p:cNvSpPr/>
              <p:nvPr/>
            </p:nvSpPr>
            <p:spPr>
              <a:xfrm flipH="1">
                <a:off x="1494537" y="4203729"/>
                <a:ext cx="45719" cy="183067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Can 148"/>
              <p:cNvSpPr/>
              <p:nvPr/>
            </p:nvSpPr>
            <p:spPr>
              <a:xfrm flipH="1">
                <a:off x="1315258" y="4386798"/>
                <a:ext cx="68098" cy="192144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Can 149"/>
              <p:cNvSpPr/>
              <p:nvPr/>
            </p:nvSpPr>
            <p:spPr>
              <a:xfrm flipH="1">
                <a:off x="1736956" y="4324959"/>
                <a:ext cx="76154" cy="196841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Can 150"/>
              <p:cNvSpPr/>
              <p:nvPr/>
            </p:nvSpPr>
            <p:spPr>
              <a:xfrm flipH="1">
                <a:off x="1529517" y="4578943"/>
                <a:ext cx="60744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Can 151"/>
              <p:cNvSpPr/>
              <p:nvPr/>
            </p:nvSpPr>
            <p:spPr>
              <a:xfrm flipH="1">
                <a:off x="2236479" y="4521802"/>
                <a:ext cx="64021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Can 152"/>
              <p:cNvSpPr/>
              <p:nvPr/>
            </p:nvSpPr>
            <p:spPr>
              <a:xfrm flipH="1">
                <a:off x="1867201" y="4725285"/>
                <a:ext cx="90468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Can 153"/>
              <p:cNvSpPr/>
              <p:nvPr/>
            </p:nvSpPr>
            <p:spPr>
              <a:xfrm flipH="1">
                <a:off x="1965553" y="4432328"/>
                <a:ext cx="64021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55" name="Group 154"/>
              <p:cNvGrpSpPr/>
              <p:nvPr/>
            </p:nvGrpSpPr>
            <p:grpSpPr>
              <a:xfrm flipH="1">
                <a:off x="1066409" y="3505709"/>
                <a:ext cx="45719" cy="1195811"/>
                <a:chOff x="6510414" y="2852057"/>
                <a:chExt cx="65315" cy="2035629"/>
              </a:xfrm>
            </p:grpSpPr>
            <p:sp>
              <p:nvSpPr>
                <p:cNvPr id="184" name="Can 183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5" name="Can 184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6" name="Can 185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56" name="Group 155"/>
              <p:cNvGrpSpPr/>
              <p:nvPr/>
            </p:nvGrpSpPr>
            <p:grpSpPr>
              <a:xfrm flipH="1">
                <a:off x="1555761" y="3178784"/>
                <a:ext cx="52940" cy="1195811"/>
                <a:chOff x="6510414" y="2852057"/>
                <a:chExt cx="65315" cy="2035629"/>
              </a:xfrm>
            </p:grpSpPr>
            <p:sp>
              <p:nvSpPr>
                <p:cNvPr id="181" name="Can 180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Can 181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Can 182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57" name="Group 156"/>
              <p:cNvGrpSpPr/>
              <p:nvPr/>
            </p:nvGrpSpPr>
            <p:grpSpPr>
              <a:xfrm flipH="1">
                <a:off x="1388933" y="3387523"/>
                <a:ext cx="45719" cy="1195811"/>
                <a:chOff x="6510414" y="2852057"/>
                <a:chExt cx="65315" cy="2035629"/>
              </a:xfrm>
            </p:grpSpPr>
            <p:sp>
              <p:nvSpPr>
                <p:cNvPr id="178" name="Can 177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9" name="Can 178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Can 179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58" name="Group 157"/>
              <p:cNvGrpSpPr/>
              <p:nvPr/>
            </p:nvGrpSpPr>
            <p:grpSpPr>
              <a:xfrm flipH="1">
                <a:off x="1610059" y="3582441"/>
                <a:ext cx="53595" cy="1195811"/>
                <a:chOff x="6510414" y="2852057"/>
                <a:chExt cx="65315" cy="2035629"/>
              </a:xfrm>
            </p:grpSpPr>
            <p:sp>
              <p:nvSpPr>
                <p:cNvPr id="175" name="Can 174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6" name="Can 175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7" name="Can 176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59" name="Group 158"/>
              <p:cNvGrpSpPr/>
              <p:nvPr/>
            </p:nvGrpSpPr>
            <p:grpSpPr>
              <a:xfrm flipH="1">
                <a:off x="1807103" y="3333444"/>
                <a:ext cx="67914" cy="1195811"/>
                <a:chOff x="6510414" y="2852057"/>
                <a:chExt cx="65315" cy="2035629"/>
              </a:xfrm>
            </p:grpSpPr>
            <p:sp>
              <p:nvSpPr>
                <p:cNvPr id="172" name="Can 171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3" name="Can 172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4" name="Can 173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60" name="Group 159"/>
              <p:cNvGrpSpPr/>
              <p:nvPr/>
            </p:nvGrpSpPr>
            <p:grpSpPr>
              <a:xfrm flipH="1">
                <a:off x="2023995" y="3460437"/>
                <a:ext cx="57927" cy="1195811"/>
                <a:chOff x="6510414" y="2852057"/>
                <a:chExt cx="65315" cy="2035629"/>
              </a:xfrm>
            </p:grpSpPr>
            <p:sp>
              <p:nvSpPr>
                <p:cNvPr id="169" name="Can 168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Can 169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Can 170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61" name="Group 160"/>
              <p:cNvGrpSpPr/>
              <p:nvPr/>
            </p:nvGrpSpPr>
            <p:grpSpPr>
              <a:xfrm flipH="1">
                <a:off x="2298386" y="3522478"/>
                <a:ext cx="45719" cy="1195811"/>
                <a:chOff x="6510414" y="2852057"/>
                <a:chExt cx="65315" cy="2035629"/>
              </a:xfrm>
            </p:grpSpPr>
            <p:sp>
              <p:nvSpPr>
                <p:cNvPr id="166" name="Can 165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Can 166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8" name="Can 167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62" name="Group 161"/>
              <p:cNvGrpSpPr/>
              <p:nvPr/>
            </p:nvGrpSpPr>
            <p:grpSpPr>
              <a:xfrm flipH="1">
                <a:off x="1937067" y="3737644"/>
                <a:ext cx="45719" cy="1195811"/>
                <a:chOff x="6510414" y="2852057"/>
                <a:chExt cx="65315" cy="2035629"/>
              </a:xfrm>
            </p:grpSpPr>
            <p:sp>
              <p:nvSpPr>
                <p:cNvPr id="163" name="Can 162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Can 163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5" name="Can 164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sp>
            <p:nvSpPr>
              <p:cNvPr id="144" name="TextBox 143"/>
              <p:cNvSpPr txBox="1"/>
              <p:nvPr/>
            </p:nvSpPr>
            <p:spPr>
              <a:xfrm>
                <a:off x="323213" y="5198936"/>
                <a:ext cx="328468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 smtClean="0">
                    <a:solidFill>
                      <a:schemeClr val="accent2"/>
                    </a:solidFill>
                  </a:rPr>
                  <a:t>In situ </a:t>
                </a:r>
                <a:r>
                  <a:rPr lang="en-US" sz="1400" dirty="0" smtClean="0">
                    <a:solidFill>
                      <a:schemeClr val="accent2"/>
                    </a:solidFill>
                  </a:rPr>
                  <a:t>amplification creates clusters </a:t>
                </a:r>
                <a:r>
                  <a:rPr lang="en-US" sz="1400" smtClean="0">
                    <a:solidFill>
                      <a:schemeClr val="accent2"/>
                    </a:solidFill>
                  </a:rPr>
                  <a:t>of identical copies of each fragment</a:t>
                </a:r>
                <a:endParaRPr lang="en-US" sz="1400" i="1" dirty="0">
                  <a:solidFill>
                    <a:schemeClr val="accent2"/>
                  </a:solidFill>
                </a:endParaRPr>
              </a:p>
            </p:txBody>
          </p:sp>
          <p:grpSp>
            <p:nvGrpSpPr>
              <p:cNvPr id="190" name="Group 189"/>
              <p:cNvGrpSpPr/>
              <p:nvPr/>
            </p:nvGrpSpPr>
            <p:grpSpPr>
              <a:xfrm>
                <a:off x="2242440" y="3555192"/>
                <a:ext cx="47162" cy="972036"/>
                <a:chOff x="2242440" y="3555192"/>
                <a:chExt cx="47162" cy="972036"/>
              </a:xfrm>
            </p:grpSpPr>
            <p:sp>
              <p:nvSpPr>
                <p:cNvPr id="187" name="Can 186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Can 187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1" name="Group 190"/>
              <p:cNvGrpSpPr/>
              <p:nvPr/>
            </p:nvGrpSpPr>
            <p:grpSpPr>
              <a:xfrm>
                <a:off x="1982023" y="3455631"/>
                <a:ext cx="47162" cy="972036"/>
                <a:chOff x="2242440" y="3555192"/>
                <a:chExt cx="47162" cy="972036"/>
              </a:xfrm>
            </p:grpSpPr>
            <p:sp>
              <p:nvSpPr>
                <p:cNvPr id="192" name="Can 191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Can 192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4" name="Group 193"/>
              <p:cNvGrpSpPr/>
              <p:nvPr/>
            </p:nvGrpSpPr>
            <p:grpSpPr>
              <a:xfrm>
                <a:off x="1883045" y="3760542"/>
                <a:ext cx="47162" cy="972036"/>
                <a:chOff x="2242440" y="3555192"/>
                <a:chExt cx="47162" cy="972036"/>
              </a:xfrm>
            </p:grpSpPr>
            <p:sp>
              <p:nvSpPr>
                <p:cNvPr id="195" name="Can 194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6" name="Can 195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7" name="Group 196"/>
              <p:cNvGrpSpPr/>
              <p:nvPr/>
            </p:nvGrpSpPr>
            <p:grpSpPr>
              <a:xfrm>
                <a:off x="1327507" y="3413494"/>
                <a:ext cx="47162" cy="972036"/>
                <a:chOff x="2242440" y="3555192"/>
                <a:chExt cx="47162" cy="972036"/>
              </a:xfrm>
            </p:grpSpPr>
            <p:sp>
              <p:nvSpPr>
                <p:cNvPr id="198" name="Can 197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9" name="Can 198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0" name="Group 199"/>
              <p:cNvGrpSpPr/>
              <p:nvPr/>
            </p:nvGrpSpPr>
            <p:grpSpPr>
              <a:xfrm>
                <a:off x="991652" y="3511165"/>
                <a:ext cx="47162" cy="972036"/>
                <a:chOff x="2242440" y="3555192"/>
                <a:chExt cx="47162" cy="972036"/>
              </a:xfrm>
            </p:grpSpPr>
            <p:sp>
              <p:nvSpPr>
                <p:cNvPr id="201" name="Can 200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2" name="Can 201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3" name="Group 202"/>
              <p:cNvGrpSpPr/>
              <p:nvPr/>
            </p:nvGrpSpPr>
            <p:grpSpPr>
              <a:xfrm>
                <a:off x="1491330" y="3227485"/>
                <a:ext cx="47162" cy="972036"/>
                <a:chOff x="2242440" y="3555192"/>
                <a:chExt cx="47162" cy="972036"/>
              </a:xfrm>
            </p:grpSpPr>
            <p:sp>
              <p:nvSpPr>
                <p:cNvPr id="204" name="Can 203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5" name="Can 204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6" name="Group 205"/>
              <p:cNvGrpSpPr/>
              <p:nvPr/>
            </p:nvGrpSpPr>
            <p:grpSpPr>
              <a:xfrm>
                <a:off x="1534139" y="3598832"/>
                <a:ext cx="47162" cy="972036"/>
                <a:chOff x="2242440" y="3555192"/>
                <a:chExt cx="47162" cy="972036"/>
              </a:xfrm>
            </p:grpSpPr>
            <p:sp>
              <p:nvSpPr>
                <p:cNvPr id="207" name="Can 206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8" name="Can 207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9" name="Group 208"/>
              <p:cNvGrpSpPr/>
              <p:nvPr/>
            </p:nvGrpSpPr>
            <p:grpSpPr>
              <a:xfrm>
                <a:off x="1751452" y="3345468"/>
                <a:ext cx="47162" cy="972036"/>
                <a:chOff x="2242440" y="3555192"/>
                <a:chExt cx="47162" cy="972036"/>
              </a:xfrm>
            </p:grpSpPr>
            <p:sp>
              <p:nvSpPr>
                <p:cNvPr id="210" name="Can 209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1" name="Can 210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0" name="Group 219"/>
              <p:cNvGrpSpPr/>
              <p:nvPr/>
            </p:nvGrpSpPr>
            <p:grpSpPr>
              <a:xfrm>
                <a:off x="2335615" y="3530955"/>
                <a:ext cx="115585" cy="1195811"/>
                <a:chOff x="4926085" y="3900930"/>
                <a:chExt cx="115585" cy="1195811"/>
              </a:xfrm>
            </p:grpSpPr>
            <p:sp>
              <p:nvSpPr>
                <p:cNvPr id="212" name="Can 211"/>
                <p:cNvSpPr/>
                <p:nvPr/>
              </p:nvSpPr>
              <p:spPr>
                <a:xfrm flipH="1">
                  <a:off x="4926085" y="4888571"/>
                  <a:ext cx="90468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13" name="Group 212"/>
                <p:cNvGrpSpPr/>
                <p:nvPr/>
              </p:nvGrpSpPr>
              <p:grpSpPr>
                <a:xfrm flipH="1">
                  <a:off x="4995951" y="3900930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214" name="Can 213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5" name="Can 214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6" name="Can 215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217" name="Group 216"/>
                <p:cNvGrpSpPr/>
                <p:nvPr/>
              </p:nvGrpSpPr>
              <p:grpSpPr>
                <a:xfrm>
                  <a:off x="4941929" y="3923828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218" name="Can 217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9" name="Can 218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221" name="Can 220"/>
              <p:cNvSpPr/>
              <p:nvPr/>
            </p:nvSpPr>
            <p:spPr>
              <a:xfrm flipH="1">
                <a:off x="1811575" y="4725285"/>
                <a:ext cx="90468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2" name="Group 221"/>
              <p:cNvGrpSpPr/>
              <p:nvPr/>
            </p:nvGrpSpPr>
            <p:grpSpPr>
              <a:xfrm flipH="1">
                <a:off x="1881441" y="3737644"/>
                <a:ext cx="45719" cy="1195811"/>
                <a:chOff x="6510414" y="2852057"/>
                <a:chExt cx="65315" cy="2035629"/>
              </a:xfrm>
            </p:grpSpPr>
            <p:sp>
              <p:nvSpPr>
                <p:cNvPr id="223" name="Can 222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4" name="Can 223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5" name="Can 224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226" name="Group 225"/>
              <p:cNvGrpSpPr/>
              <p:nvPr/>
            </p:nvGrpSpPr>
            <p:grpSpPr>
              <a:xfrm>
                <a:off x="1827419" y="3760542"/>
                <a:ext cx="47162" cy="972036"/>
                <a:chOff x="2242440" y="3555192"/>
                <a:chExt cx="47162" cy="972036"/>
              </a:xfrm>
            </p:grpSpPr>
            <p:sp>
              <p:nvSpPr>
                <p:cNvPr id="227" name="Can 226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Can 227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29" name="Can 228"/>
              <p:cNvSpPr/>
              <p:nvPr/>
            </p:nvSpPr>
            <p:spPr>
              <a:xfrm flipH="1">
                <a:off x="1104570" y="4529255"/>
                <a:ext cx="90468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30" name="Group 229"/>
              <p:cNvGrpSpPr/>
              <p:nvPr/>
            </p:nvGrpSpPr>
            <p:grpSpPr>
              <a:xfrm flipH="1">
                <a:off x="1174436" y="3541614"/>
                <a:ext cx="45719" cy="1195811"/>
                <a:chOff x="6510414" y="2852057"/>
                <a:chExt cx="65315" cy="2035629"/>
              </a:xfrm>
            </p:grpSpPr>
            <p:sp>
              <p:nvSpPr>
                <p:cNvPr id="231" name="Can 230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Can 231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3" name="Can 232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234" name="Group 233"/>
              <p:cNvGrpSpPr/>
              <p:nvPr/>
            </p:nvGrpSpPr>
            <p:grpSpPr>
              <a:xfrm>
                <a:off x="1120414" y="3564512"/>
                <a:ext cx="47162" cy="972036"/>
                <a:chOff x="2242440" y="3555192"/>
                <a:chExt cx="47162" cy="972036"/>
              </a:xfrm>
            </p:grpSpPr>
            <p:sp>
              <p:nvSpPr>
                <p:cNvPr id="235" name="Can 234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6" name="Can 235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37" name="Can 236"/>
              <p:cNvSpPr/>
              <p:nvPr/>
            </p:nvSpPr>
            <p:spPr>
              <a:xfrm flipH="1">
                <a:off x="1352985" y="4454250"/>
                <a:ext cx="90468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38" name="Group 237"/>
              <p:cNvGrpSpPr/>
              <p:nvPr/>
            </p:nvGrpSpPr>
            <p:grpSpPr>
              <a:xfrm flipH="1">
                <a:off x="1422851" y="3466609"/>
                <a:ext cx="45719" cy="1195811"/>
                <a:chOff x="6510414" y="2852057"/>
                <a:chExt cx="65315" cy="2035629"/>
              </a:xfrm>
            </p:grpSpPr>
            <p:sp>
              <p:nvSpPr>
                <p:cNvPr id="239" name="Can 238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0" name="Can 239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1" name="Can 240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242" name="Group 241"/>
              <p:cNvGrpSpPr/>
              <p:nvPr/>
            </p:nvGrpSpPr>
            <p:grpSpPr>
              <a:xfrm>
                <a:off x="1368829" y="3489507"/>
                <a:ext cx="47162" cy="972036"/>
                <a:chOff x="2242440" y="3555192"/>
                <a:chExt cx="47162" cy="972036"/>
              </a:xfrm>
            </p:grpSpPr>
            <p:sp>
              <p:nvSpPr>
                <p:cNvPr id="243" name="Can 242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4" name="Can 243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45" name="Can 244"/>
              <p:cNvSpPr/>
              <p:nvPr/>
            </p:nvSpPr>
            <p:spPr>
              <a:xfrm flipH="1">
                <a:off x="1495423" y="4627394"/>
                <a:ext cx="90468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 flipH="1">
                <a:off x="1565289" y="3639753"/>
                <a:ext cx="45719" cy="1195811"/>
                <a:chOff x="6510414" y="2852057"/>
                <a:chExt cx="65315" cy="2035629"/>
              </a:xfrm>
            </p:grpSpPr>
            <p:sp>
              <p:nvSpPr>
                <p:cNvPr id="247" name="Can 246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8" name="Can 247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9" name="Can 248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250" name="Group 249"/>
              <p:cNvGrpSpPr/>
              <p:nvPr/>
            </p:nvGrpSpPr>
            <p:grpSpPr>
              <a:xfrm>
                <a:off x="1511267" y="3662651"/>
                <a:ext cx="47162" cy="972036"/>
                <a:chOff x="2242440" y="3555192"/>
                <a:chExt cx="47162" cy="972036"/>
              </a:xfrm>
            </p:grpSpPr>
            <p:sp>
              <p:nvSpPr>
                <p:cNvPr id="251" name="Can 250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2" name="Can 251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3" name="Can 252"/>
              <p:cNvSpPr/>
              <p:nvPr/>
            </p:nvSpPr>
            <p:spPr>
              <a:xfrm flipH="1">
                <a:off x="1694125" y="4332876"/>
                <a:ext cx="90468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54" name="Group 253"/>
              <p:cNvGrpSpPr/>
              <p:nvPr/>
            </p:nvGrpSpPr>
            <p:grpSpPr>
              <a:xfrm flipH="1">
                <a:off x="1763991" y="3345235"/>
                <a:ext cx="45719" cy="1195811"/>
                <a:chOff x="6510414" y="2852057"/>
                <a:chExt cx="65315" cy="2035629"/>
              </a:xfrm>
            </p:grpSpPr>
            <p:sp>
              <p:nvSpPr>
                <p:cNvPr id="255" name="Can 254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6" name="Can 255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7" name="Can 256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258" name="Group 257"/>
              <p:cNvGrpSpPr/>
              <p:nvPr/>
            </p:nvGrpSpPr>
            <p:grpSpPr>
              <a:xfrm>
                <a:off x="1709969" y="3368133"/>
                <a:ext cx="47162" cy="972036"/>
                <a:chOff x="2242440" y="3555192"/>
                <a:chExt cx="47162" cy="972036"/>
              </a:xfrm>
            </p:grpSpPr>
            <p:sp>
              <p:nvSpPr>
                <p:cNvPr id="259" name="Can 258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0" name="Can 259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cxnSp>
          <p:nvCxnSpPr>
            <p:cNvPr id="280" name="Elbow Connector 279"/>
            <p:cNvCxnSpPr>
              <a:stCxn id="138" idx="1"/>
              <a:endCxn id="183" idx="1"/>
            </p:cNvCxnSpPr>
            <p:nvPr/>
          </p:nvCxnSpPr>
          <p:spPr>
            <a:xfrm rot="10800000" flipV="1">
              <a:off x="1582232" y="2659362"/>
              <a:ext cx="7135253" cy="51942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6" name="Group 365"/>
          <p:cNvGrpSpPr/>
          <p:nvPr/>
        </p:nvGrpSpPr>
        <p:grpSpPr>
          <a:xfrm>
            <a:off x="4862911" y="4328629"/>
            <a:ext cx="1426027" cy="211269"/>
            <a:chOff x="4862911" y="4328629"/>
            <a:chExt cx="1426027" cy="211269"/>
          </a:xfrm>
        </p:grpSpPr>
        <p:sp>
          <p:nvSpPr>
            <p:cNvPr id="343" name="Oval 342"/>
            <p:cNvSpPr/>
            <p:nvPr/>
          </p:nvSpPr>
          <p:spPr>
            <a:xfrm>
              <a:off x="4862911" y="4328629"/>
              <a:ext cx="195943" cy="18949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4" name="Oval 343"/>
            <p:cNvSpPr/>
            <p:nvPr/>
          </p:nvSpPr>
          <p:spPr>
            <a:xfrm>
              <a:off x="5439857" y="4339515"/>
              <a:ext cx="195943" cy="18949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45" name="Oval 344"/>
            <p:cNvSpPr/>
            <p:nvPr/>
          </p:nvSpPr>
          <p:spPr>
            <a:xfrm>
              <a:off x="6092995" y="4350405"/>
              <a:ext cx="195943" cy="18949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60" name="Group 359"/>
          <p:cNvGrpSpPr/>
          <p:nvPr/>
        </p:nvGrpSpPr>
        <p:grpSpPr>
          <a:xfrm>
            <a:off x="6670614" y="3632231"/>
            <a:ext cx="3048372" cy="2085490"/>
            <a:chOff x="6670614" y="3632231"/>
            <a:chExt cx="3048372" cy="2085490"/>
          </a:xfrm>
        </p:grpSpPr>
        <p:sp>
          <p:nvSpPr>
            <p:cNvPr id="325" name="Rectangle 324"/>
            <p:cNvSpPr/>
            <p:nvPr/>
          </p:nvSpPr>
          <p:spPr>
            <a:xfrm>
              <a:off x="7906585" y="3632231"/>
              <a:ext cx="1113738" cy="103606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6" name="TextBox 325"/>
            <p:cNvSpPr txBox="1"/>
            <p:nvPr/>
          </p:nvSpPr>
          <p:spPr>
            <a:xfrm>
              <a:off x="7840022" y="5194501"/>
              <a:ext cx="18789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solidFill>
                    <a:schemeClr val="accent2"/>
                  </a:solidFill>
                </a:rPr>
                <a:t>Overhead view of the same cluster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sp>
          <p:nvSpPr>
            <p:cNvPr id="354" name="Oval 353"/>
            <p:cNvSpPr/>
            <p:nvPr/>
          </p:nvSpPr>
          <p:spPr>
            <a:xfrm>
              <a:off x="8278841" y="3948479"/>
              <a:ext cx="369225" cy="38401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9" name="Straight Arrow Connector 358"/>
            <p:cNvCxnSpPr/>
            <p:nvPr/>
          </p:nvCxnSpPr>
          <p:spPr>
            <a:xfrm>
              <a:off x="6670614" y="4120383"/>
              <a:ext cx="8789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62" name="Table 3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646792"/>
              </p:ext>
            </p:extLst>
          </p:nvPr>
        </p:nvGraphicFramePr>
        <p:xfrm>
          <a:off x="10185470" y="3198387"/>
          <a:ext cx="1381254" cy="1935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0627"/>
                <a:gridCol w="690627"/>
              </a:tblGrid>
              <a:tr h="2252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Base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Prob.</a:t>
                      </a:r>
                    </a:p>
                    <a:p>
                      <a:pPr algn="ctr"/>
                      <a:r>
                        <a:rPr lang="en-US" sz="1400" dirty="0" smtClean="0"/>
                        <a:t>Wrong</a:t>
                      </a:r>
                      <a:endParaRPr lang="en-US" sz="1400" dirty="0"/>
                    </a:p>
                  </a:txBody>
                  <a:tcPr/>
                </a:tc>
              </a:tr>
              <a:tr h="19257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&lt;1%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64" name="Group 363"/>
          <p:cNvGrpSpPr/>
          <p:nvPr/>
        </p:nvGrpSpPr>
        <p:grpSpPr>
          <a:xfrm>
            <a:off x="9141673" y="4141350"/>
            <a:ext cx="2590459" cy="1381893"/>
            <a:chOff x="9141673" y="4141350"/>
            <a:chExt cx="2590459" cy="1381893"/>
          </a:xfrm>
        </p:grpSpPr>
        <p:sp>
          <p:nvSpPr>
            <p:cNvPr id="327" name="TextBox 326"/>
            <p:cNvSpPr txBox="1"/>
            <p:nvPr/>
          </p:nvSpPr>
          <p:spPr>
            <a:xfrm>
              <a:off x="9853168" y="5215466"/>
              <a:ext cx="18789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solidFill>
                    <a:schemeClr val="accent2"/>
                  </a:solidFill>
                </a:rPr>
                <a:t>Output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cxnSp>
          <p:nvCxnSpPr>
            <p:cNvPr id="363" name="Straight Arrow Connector 362"/>
            <p:cNvCxnSpPr/>
            <p:nvPr/>
          </p:nvCxnSpPr>
          <p:spPr>
            <a:xfrm>
              <a:off x="9141673" y="4141350"/>
              <a:ext cx="8789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7" name="Group 366"/>
          <p:cNvGrpSpPr/>
          <p:nvPr/>
        </p:nvGrpSpPr>
        <p:grpSpPr>
          <a:xfrm>
            <a:off x="4866176" y="4328309"/>
            <a:ext cx="1426027" cy="211269"/>
            <a:chOff x="4862911" y="4328629"/>
            <a:chExt cx="1426027" cy="211269"/>
          </a:xfrm>
        </p:grpSpPr>
        <p:sp>
          <p:nvSpPr>
            <p:cNvPr id="368" name="Oval 367"/>
            <p:cNvSpPr/>
            <p:nvPr/>
          </p:nvSpPr>
          <p:spPr>
            <a:xfrm>
              <a:off x="4862911" y="4328629"/>
              <a:ext cx="195943" cy="18949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69" name="Oval 368"/>
            <p:cNvSpPr/>
            <p:nvPr/>
          </p:nvSpPr>
          <p:spPr>
            <a:xfrm>
              <a:off x="5439857" y="4339515"/>
              <a:ext cx="195943" cy="18949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70" name="Oval 369"/>
            <p:cNvSpPr/>
            <p:nvPr/>
          </p:nvSpPr>
          <p:spPr>
            <a:xfrm>
              <a:off x="6092995" y="4350405"/>
              <a:ext cx="195943" cy="18949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71" name="Group 370"/>
          <p:cNvGrpSpPr/>
          <p:nvPr/>
        </p:nvGrpSpPr>
        <p:grpSpPr>
          <a:xfrm>
            <a:off x="4867126" y="4132362"/>
            <a:ext cx="1426027" cy="211269"/>
            <a:chOff x="4862911" y="4328629"/>
            <a:chExt cx="1426027" cy="211269"/>
          </a:xfrm>
        </p:grpSpPr>
        <p:sp>
          <p:nvSpPr>
            <p:cNvPr id="372" name="Oval 371"/>
            <p:cNvSpPr/>
            <p:nvPr/>
          </p:nvSpPr>
          <p:spPr>
            <a:xfrm>
              <a:off x="4862911" y="4328629"/>
              <a:ext cx="195943" cy="189493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A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73" name="Oval 372"/>
            <p:cNvSpPr/>
            <p:nvPr/>
          </p:nvSpPr>
          <p:spPr>
            <a:xfrm>
              <a:off x="5439857" y="4339515"/>
              <a:ext cx="195943" cy="189493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A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74" name="Oval 373"/>
            <p:cNvSpPr/>
            <p:nvPr/>
          </p:nvSpPr>
          <p:spPr>
            <a:xfrm>
              <a:off x="6092995" y="4350405"/>
              <a:ext cx="195943" cy="189493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A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5" name="Oval 374"/>
          <p:cNvSpPr/>
          <p:nvPr/>
        </p:nvSpPr>
        <p:spPr>
          <a:xfrm>
            <a:off x="8278842" y="3948479"/>
            <a:ext cx="369225" cy="38401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TextBox 375"/>
          <p:cNvSpPr txBox="1"/>
          <p:nvPr/>
        </p:nvSpPr>
        <p:spPr>
          <a:xfrm>
            <a:off x="10401963" y="4036517"/>
            <a:ext cx="288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</a:t>
            </a:r>
            <a:endParaRPr lang="en-US" sz="1400" dirty="0"/>
          </a:p>
        </p:txBody>
      </p:sp>
      <p:sp>
        <p:nvSpPr>
          <p:cNvPr id="378" name="TextBox 377"/>
          <p:cNvSpPr txBox="1"/>
          <p:nvPr/>
        </p:nvSpPr>
        <p:spPr>
          <a:xfrm>
            <a:off x="10927813" y="4057823"/>
            <a:ext cx="4940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&lt;1%</a:t>
            </a:r>
            <a:endParaRPr lang="en-US" sz="1400" dirty="0"/>
          </a:p>
        </p:txBody>
      </p:sp>
      <p:grpSp>
        <p:nvGrpSpPr>
          <p:cNvPr id="261" name="Group 260"/>
          <p:cNvGrpSpPr/>
          <p:nvPr/>
        </p:nvGrpSpPr>
        <p:grpSpPr>
          <a:xfrm>
            <a:off x="4868882" y="4136924"/>
            <a:ext cx="1426027" cy="211269"/>
            <a:chOff x="4862911" y="4328629"/>
            <a:chExt cx="1426027" cy="211269"/>
          </a:xfrm>
        </p:grpSpPr>
        <p:sp>
          <p:nvSpPr>
            <p:cNvPr id="262" name="Oval 261"/>
            <p:cNvSpPr/>
            <p:nvPr/>
          </p:nvSpPr>
          <p:spPr>
            <a:xfrm>
              <a:off x="4862911" y="4328629"/>
              <a:ext cx="195943" cy="18949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A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63" name="Oval 262"/>
            <p:cNvSpPr/>
            <p:nvPr/>
          </p:nvSpPr>
          <p:spPr>
            <a:xfrm>
              <a:off x="5439857" y="4339515"/>
              <a:ext cx="195943" cy="18949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A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64" name="Oval 263"/>
            <p:cNvSpPr/>
            <p:nvPr/>
          </p:nvSpPr>
          <p:spPr>
            <a:xfrm>
              <a:off x="6092995" y="4350405"/>
              <a:ext cx="195943" cy="18949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A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4871144" y="3931347"/>
            <a:ext cx="1426027" cy="211269"/>
            <a:chOff x="4862911" y="4328629"/>
            <a:chExt cx="1426027" cy="211269"/>
          </a:xfrm>
        </p:grpSpPr>
        <p:sp>
          <p:nvSpPr>
            <p:cNvPr id="266" name="Oval 265"/>
            <p:cNvSpPr/>
            <p:nvPr/>
          </p:nvSpPr>
          <p:spPr>
            <a:xfrm>
              <a:off x="4862911" y="4328629"/>
              <a:ext cx="195943" cy="18949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67" name="Oval 266"/>
            <p:cNvSpPr/>
            <p:nvPr/>
          </p:nvSpPr>
          <p:spPr>
            <a:xfrm>
              <a:off x="5439857" y="4339515"/>
              <a:ext cx="195943" cy="18949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68" name="Oval 267"/>
            <p:cNvSpPr/>
            <p:nvPr/>
          </p:nvSpPr>
          <p:spPr>
            <a:xfrm>
              <a:off x="6092995" y="4350405"/>
              <a:ext cx="195943" cy="18949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269" name="Oval 268"/>
          <p:cNvSpPr/>
          <p:nvPr/>
        </p:nvSpPr>
        <p:spPr>
          <a:xfrm>
            <a:off x="8280771" y="3950405"/>
            <a:ext cx="369225" cy="38401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TextBox 270"/>
          <p:cNvSpPr txBox="1"/>
          <p:nvPr/>
        </p:nvSpPr>
        <p:spPr>
          <a:xfrm>
            <a:off x="10403892" y="4420408"/>
            <a:ext cx="272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</a:t>
            </a:r>
            <a:endParaRPr lang="en-US" sz="1400" dirty="0"/>
          </a:p>
        </p:txBody>
      </p:sp>
      <p:sp>
        <p:nvSpPr>
          <p:cNvPr id="273" name="TextBox 272"/>
          <p:cNvSpPr txBox="1"/>
          <p:nvPr/>
        </p:nvSpPr>
        <p:spPr>
          <a:xfrm>
            <a:off x="10941313" y="4418570"/>
            <a:ext cx="4940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&lt;1%</a:t>
            </a:r>
            <a:endParaRPr lang="en-US" sz="1400" dirty="0"/>
          </a:p>
        </p:txBody>
      </p:sp>
      <p:grpSp>
        <p:nvGrpSpPr>
          <p:cNvPr id="274" name="Group 273"/>
          <p:cNvGrpSpPr/>
          <p:nvPr/>
        </p:nvGrpSpPr>
        <p:grpSpPr>
          <a:xfrm>
            <a:off x="4884026" y="3933029"/>
            <a:ext cx="1426027" cy="211269"/>
            <a:chOff x="4862911" y="4328629"/>
            <a:chExt cx="1426027" cy="211269"/>
          </a:xfrm>
        </p:grpSpPr>
        <p:sp>
          <p:nvSpPr>
            <p:cNvPr id="275" name="Oval 274"/>
            <p:cNvSpPr/>
            <p:nvPr/>
          </p:nvSpPr>
          <p:spPr>
            <a:xfrm>
              <a:off x="4862911" y="4328629"/>
              <a:ext cx="195943" cy="18949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76" name="Oval 275"/>
            <p:cNvSpPr/>
            <p:nvPr/>
          </p:nvSpPr>
          <p:spPr>
            <a:xfrm>
              <a:off x="5439857" y="4339515"/>
              <a:ext cx="195943" cy="18949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77" name="Oval 276"/>
            <p:cNvSpPr/>
            <p:nvPr/>
          </p:nvSpPr>
          <p:spPr>
            <a:xfrm>
              <a:off x="6092995" y="4350405"/>
              <a:ext cx="195943" cy="18949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T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8" name="Group 277"/>
          <p:cNvGrpSpPr/>
          <p:nvPr/>
        </p:nvGrpSpPr>
        <p:grpSpPr>
          <a:xfrm>
            <a:off x="4874718" y="3739096"/>
            <a:ext cx="1426027" cy="211269"/>
            <a:chOff x="4862911" y="4328629"/>
            <a:chExt cx="1426027" cy="211269"/>
          </a:xfrm>
        </p:grpSpPr>
        <p:sp>
          <p:nvSpPr>
            <p:cNvPr id="279" name="Oval 278"/>
            <p:cNvSpPr/>
            <p:nvPr/>
          </p:nvSpPr>
          <p:spPr>
            <a:xfrm>
              <a:off x="4862911" y="4328629"/>
              <a:ext cx="195943" cy="189493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G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81" name="Oval 280"/>
            <p:cNvSpPr/>
            <p:nvPr/>
          </p:nvSpPr>
          <p:spPr>
            <a:xfrm>
              <a:off x="5439857" y="4339515"/>
              <a:ext cx="195943" cy="189493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G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282" name="Oval 281"/>
            <p:cNvSpPr/>
            <p:nvPr/>
          </p:nvSpPr>
          <p:spPr>
            <a:xfrm>
              <a:off x="6092995" y="4350405"/>
              <a:ext cx="195943" cy="18949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ln>
                    <a:solidFill>
                      <a:srgbClr val="FF0000"/>
                    </a:solidFill>
                  </a:ln>
                  <a:solidFill>
                    <a:schemeClr val="tx1"/>
                  </a:solidFill>
                </a:rPr>
                <a:t>C</a:t>
              </a:r>
              <a:endParaRPr lang="en-US" sz="1400" dirty="0">
                <a:ln>
                  <a:solidFill>
                    <a:srgbClr val="FF0000"/>
                  </a:solidFill>
                </a:ln>
                <a:solidFill>
                  <a:schemeClr val="tx1"/>
                </a:solidFill>
              </a:endParaRPr>
            </a:p>
          </p:txBody>
        </p:sp>
      </p:grpSp>
      <p:sp>
        <p:nvSpPr>
          <p:cNvPr id="283" name="Oval 282"/>
          <p:cNvSpPr/>
          <p:nvPr/>
        </p:nvSpPr>
        <p:spPr>
          <a:xfrm>
            <a:off x="8280771" y="3950405"/>
            <a:ext cx="369225" cy="384016"/>
          </a:xfrm>
          <a:prstGeom prst="ellipse">
            <a:avLst/>
          </a:prstGeom>
          <a:solidFill>
            <a:srgbClr val="EABAD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TextBox 283"/>
          <p:cNvSpPr txBox="1"/>
          <p:nvPr/>
        </p:nvSpPr>
        <p:spPr>
          <a:xfrm>
            <a:off x="10417395" y="4804305"/>
            <a:ext cx="298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G</a:t>
            </a:r>
            <a:endParaRPr lang="en-US" sz="1400" dirty="0"/>
          </a:p>
        </p:txBody>
      </p:sp>
      <p:sp>
        <p:nvSpPr>
          <p:cNvPr id="285" name="TextBox 284"/>
          <p:cNvSpPr txBox="1"/>
          <p:nvPr/>
        </p:nvSpPr>
        <p:spPr>
          <a:xfrm>
            <a:off x="10966388" y="4802462"/>
            <a:ext cx="4956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3</a:t>
            </a:r>
            <a:r>
              <a:rPr lang="en-US" sz="1400" dirty="0" smtClean="0"/>
              <a:t>0%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13455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 animBg="1"/>
      <p:bldP spid="376" grpId="0"/>
      <p:bldP spid="378" grpId="0"/>
      <p:bldP spid="269" grpId="0" animBg="1"/>
      <p:bldP spid="271" grpId="0"/>
      <p:bldP spid="273" grpId="0"/>
      <p:bldP spid="283" grpId="0" animBg="1"/>
      <p:bldP spid="284" grpId="0"/>
      <p:bldP spid="28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47716"/>
          </a:xfrm>
        </p:spPr>
        <p:txBody>
          <a:bodyPr anchor="ctr"/>
          <a:lstStyle/>
          <a:p>
            <a:pPr algn="ctr"/>
            <a:r>
              <a:rPr lang="en-US" dirty="0" smtClean="0"/>
              <a:t>Illumina Output: </a:t>
            </a:r>
            <a:r>
              <a:rPr lang="en-US" dirty="0" err="1" smtClean="0"/>
              <a:t>Fastq</a:t>
            </a:r>
            <a:r>
              <a:rPr lang="en-US" dirty="0" smtClean="0"/>
              <a:t> Format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97280" y="1585732"/>
            <a:ext cx="10153312" cy="2893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8" name="Group 177"/>
          <p:cNvGrpSpPr/>
          <p:nvPr/>
        </p:nvGrpSpPr>
        <p:grpSpPr>
          <a:xfrm>
            <a:off x="723191" y="1335370"/>
            <a:ext cx="1342119" cy="1380341"/>
            <a:chOff x="1336649" y="3708180"/>
            <a:chExt cx="1342119" cy="1380341"/>
          </a:xfrm>
        </p:grpSpPr>
        <p:sp>
          <p:nvSpPr>
            <p:cNvPr id="8" name="Cube 7"/>
            <p:cNvSpPr/>
            <p:nvPr/>
          </p:nvSpPr>
          <p:spPr>
            <a:xfrm rot="957867">
              <a:off x="1336649" y="4643820"/>
              <a:ext cx="1342119" cy="444701"/>
            </a:xfrm>
            <a:prstGeom prst="cube">
              <a:avLst>
                <a:gd name="adj" fmla="val 92308"/>
              </a:avLst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3" name="Group 122"/>
            <p:cNvGrpSpPr/>
            <p:nvPr/>
          </p:nvGrpSpPr>
          <p:grpSpPr>
            <a:xfrm>
              <a:off x="1792987" y="3708180"/>
              <a:ext cx="214721" cy="1204288"/>
              <a:chOff x="2236479" y="3522478"/>
              <a:chExt cx="214721" cy="1204288"/>
            </a:xfrm>
          </p:grpSpPr>
          <p:sp>
            <p:nvSpPr>
              <p:cNvPr id="14" name="Can 13"/>
              <p:cNvSpPr/>
              <p:nvPr/>
            </p:nvSpPr>
            <p:spPr>
              <a:xfrm flipH="1">
                <a:off x="2236479" y="4521802"/>
                <a:ext cx="64021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3" name="Group 22"/>
              <p:cNvGrpSpPr/>
              <p:nvPr/>
            </p:nvGrpSpPr>
            <p:grpSpPr>
              <a:xfrm flipH="1">
                <a:off x="2298386" y="3522478"/>
                <a:ext cx="45719" cy="1195811"/>
                <a:chOff x="6510414" y="2852057"/>
                <a:chExt cx="65315" cy="2035629"/>
              </a:xfrm>
            </p:grpSpPr>
            <p:sp>
              <p:nvSpPr>
                <p:cNvPr id="102" name="Can 101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Can 102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Can 103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26" name="Group 25"/>
              <p:cNvGrpSpPr/>
              <p:nvPr/>
            </p:nvGrpSpPr>
            <p:grpSpPr>
              <a:xfrm>
                <a:off x="2242440" y="3555192"/>
                <a:ext cx="47162" cy="972036"/>
                <a:chOff x="2242440" y="3555192"/>
                <a:chExt cx="47162" cy="972036"/>
              </a:xfrm>
            </p:grpSpPr>
            <p:sp>
              <p:nvSpPr>
                <p:cNvPr id="97" name="Can 96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Can 97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4" name="Group 33"/>
              <p:cNvGrpSpPr/>
              <p:nvPr/>
            </p:nvGrpSpPr>
            <p:grpSpPr>
              <a:xfrm>
                <a:off x="2335615" y="3530955"/>
                <a:ext cx="115585" cy="1195811"/>
                <a:chOff x="4926085" y="3900930"/>
                <a:chExt cx="115585" cy="1195811"/>
              </a:xfrm>
            </p:grpSpPr>
            <p:sp>
              <p:nvSpPr>
                <p:cNvPr id="75" name="Can 74"/>
                <p:cNvSpPr/>
                <p:nvPr/>
              </p:nvSpPr>
              <p:spPr>
                <a:xfrm flipH="1">
                  <a:off x="4926085" y="4888571"/>
                  <a:ext cx="90468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6" name="Group 75"/>
                <p:cNvGrpSpPr/>
                <p:nvPr/>
              </p:nvGrpSpPr>
              <p:grpSpPr>
                <a:xfrm flipH="1">
                  <a:off x="4995951" y="3900930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80" name="Can 79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1" name="Can 80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2" name="Can 81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77" name="Group 76"/>
                <p:cNvGrpSpPr/>
                <p:nvPr/>
              </p:nvGrpSpPr>
              <p:grpSpPr>
                <a:xfrm>
                  <a:off x="4941929" y="3923828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78" name="Can 77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9" name="Can 78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grpSp>
          <p:nvGrpSpPr>
            <p:cNvPr id="160" name="Group 159"/>
            <p:cNvGrpSpPr/>
            <p:nvPr/>
          </p:nvGrpSpPr>
          <p:grpSpPr>
            <a:xfrm>
              <a:off x="1953674" y="3753500"/>
              <a:ext cx="214721" cy="1204288"/>
              <a:chOff x="2236479" y="3522478"/>
              <a:chExt cx="214721" cy="1204288"/>
            </a:xfrm>
          </p:grpSpPr>
          <p:sp>
            <p:nvSpPr>
              <p:cNvPr id="161" name="Can 160"/>
              <p:cNvSpPr/>
              <p:nvPr/>
            </p:nvSpPr>
            <p:spPr>
              <a:xfrm flipH="1">
                <a:off x="2236479" y="4521802"/>
                <a:ext cx="64021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2" name="Group 161"/>
              <p:cNvGrpSpPr/>
              <p:nvPr/>
            </p:nvGrpSpPr>
            <p:grpSpPr>
              <a:xfrm flipH="1">
                <a:off x="2298386" y="3522478"/>
                <a:ext cx="45719" cy="1195811"/>
                <a:chOff x="6510414" y="2852057"/>
                <a:chExt cx="65315" cy="2035629"/>
              </a:xfrm>
            </p:grpSpPr>
            <p:sp>
              <p:nvSpPr>
                <p:cNvPr id="175" name="Can 174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6" name="Can 175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7" name="Can 176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63" name="Group 162"/>
              <p:cNvGrpSpPr/>
              <p:nvPr/>
            </p:nvGrpSpPr>
            <p:grpSpPr>
              <a:xfrm>
                <a:off x="2242440" y="3555192"/>
                <a:ext cx="47162" cy="972036"/>
                <a:chOff x="2242440" y="3555192"/>
                <a:chExt cx="47162" cy="972036"/>
              </a:xfrm>
            </p:grpSpPr>
            <p:sp>
              <p:nvSpPr>
                <p:cNvPr id="173" name="Can 172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4" name="Can 173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4" name="Group 163"/>
              <p:cNvGrpSpPr/>
              <p:nvPr/>
            </p:nvGrpSpPr>
            <p:grpSpPr>
              <a:xfrm>
                <a:off x="2335615" y="3530955"/>
                <a:ext cx="115585" cy="1195811"/>
                <a:chOff x="4926085" y="3900930"/>
                <a:chExt cx="115585" cy="1195811"/>
              </a:xfrm>
            </p:grpSpPr>
            <p:sp>
              <p:nvSpPr>
                <p:cNvPr id="165" name="Can 164"/>
                <p:cNvSpPr/>
                <p:nvPr/>
              </p:nvSpPr>
              <p:spPr>
                <a:xfrm flipH="1">
                  <a:off x="4926085" y="4888571"/>
                  <a:ext cx="90468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66" name="Group 165"/>
                <p:cNvGrpSpPr/>
                <p:nvPr/>
              </p:nvGrpSpPr>
              <p:grpSpPr>
                <a:xfrm flipH="1">
                  <a:off x="4995951" y="3900930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170" name="Can 169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1" name="Can 170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72" name="Can 171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167" name="Group 166"/>
                <p:cNvGrpSpPr/>
                <p:nvPr/>
              </p:nvGrpSpPr>
              <p:grpSpPr>
                <a:xfrm>
                  <a:off x="4941929" y="3923828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168" name="Can 167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9" name="Can 168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grpSp>
          <p:nvGrpSpPr>
            <p:cNvPr id="124" name="Group 123"/>
            <p:cNvGrpSpPr/>
            <p:nvPr/>
          </p:nvGrpSpPr>
          <p:grpSpPr>
            <a:xfrm>
              <a:off x="1916665" y="3796125"/>
              <a:ext cx="214721" cy="1204288"/>
              <a:chOff x="2236479" y="3522478"/>
              <a:chExt cx="214721" cy="1204288"/>
            </a:xfrm>
          </p:grpSpPr>
          <p:sp>
            <p:nvSpPr>
              <p:cNvPr id="125" name="Can 124"/>
              <p:cNvSpPr/>
              <p:nvPr/>
            </p:nvSpPr>
            <p:spPr>
              <a:xfrm flipH="1">
                <a:off x="2236479" y="4521802"/>
                <a:ext cx="64021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6" name="Group 125"/>
              <p:cNvGrpSpPr/>
              <p:nvPr/>
            </p:nvGrpSpPr>
            <p:grpSpPr>
              <a:xfrm flipH="1">
                <a:off x="2298386" y="3522478"/>
                <a:ext cx="45719" cy="1195811"/>
                <a:chOff x="6510414" y="2852057"/>
                <a:chExt cx="65315" cy="2035629"/>
              </a:xfrm>
            </p:grpSpPr>
            <p:sp>
              <p:nvSpPr>
                <p:cNvPr id="139" name="Can 138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Can 139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1" name="Can 140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27" name="Group 126"/>
              <p:cNvGrpSpPr/>
              <p:nvPr/>
            </p:nvGrpSpPr>
            <p:grpSpPr>
              <a:xfrm>
                <a:off x="2242440" y="3555192"/>
                <a:ext cx="47162" cy="972036"/>
                <a:chOff x="2242440" y="3555192"/>
                <a:chExt cx="47162" cy="972036"/>
              </a:xfrm>
            </p:grpSpPr>
            <p:sp>
              <p:nvSpPr>
                <p:cNvPr id="137" name="Can 136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Can 137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28" name="Group 127"/>
              <p:cNvGrpSpPr/>
              <p:nvPr/>
            </p:nvGrpSpPr>
            <p:grpSpPr>
              <a:xfrm>
                <a:off x="2335615" y="3530955"/>
                <a:ext cx="115585" cy="1195811"/>
                <a:chOff x="4926085" y="3900930"/>
                <a:chExt cx="115585" cy="1195811"/>
              </a:xfrm>
            </p:grpSpPr>
            <p:sp>
              <p:nvSpPr>
                <p:cNvPr id="129" name="Can 128"/>
                <p:cNvSpPr/>
                <p:nvPr/>
              </p:nvSpPr>
              <p:spPr>
                <a:xfrm flipH="1">
                  <a:off x="4926085" y="4888571"/>
                  <a:ext cx="90468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30" name="Group 129"/>
                <p:cNvGrpSpPr/>
                <p:nvPr/>
              </p:nvGrpSpPr>
              <p:grpSpPr>
                <a:xfrm flipH="1">
                  <a:off x="4995951" y="3900930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134" name="Can 133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5" name="Can 134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6" name="Can 135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131" name="Group 130"/>
                <p:cNvGrpSpPr/>
                <p:nvPr/>
              </p:nvGrpSpPr>
              <p:grpSpPr>
                <a:xfrm>
                  <a:off x="4941929" y="3923828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132" name="Can 131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3" name="Can 132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grpSp>
          <p:nvGrpSpPr>
            <p:cNvPr id="142" name="Group 141"/>
            <p:cNvGrpSpPr/>
            <p:nvPr/>
          </p:nvGrpSpPr>
          <p:grpSpPr>
            <a:xfrm>
              <a:off x="1770116" y="3745023"/>
              <a:ext cx="214721" cy="1204288"/>
              <a:chOff x="2236479" y="3522478"/>
              <a:chExt cx="214721" cy="1204288"/>
            </a:xfrm>
          </p:grpSpPr>
          <p:sp>
            <p:nvSpPr>
              <p:cNvPr id="143" name="Can 142"/>
              <p:cNvSpPr/>
              <p:nvPr/>
            </p:nvSpPr>
            <p:spPr>
              <a:xfrm flipH="1">
                <a:off x="2236479" y="4521802"/>
                <a:ext cx="64021" cy="199918"/>
              </a:xfrm>
              <a:prstGeom prst="can">
                <a:avLst/>
              </a:prstGeom>
              <a:solidFill>
                <a:srgbClr val="00206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4" name="Group 143"/>
              <p:cNvGrpSpPr/>
              <p:nvPr/>
            </p:nvGrpSpPr>
            <p:grpSpPr>
              <a:xfrm flipH="1">
                <a:off x="2298386" y="3522478"/>
                <a:ext cx="45719" cy="1195811"/>
                <a:chOff x="6510414" y="2852057"/>
                <a:chExt cx="65315" cy="2035629"/>
              </a:xfrm>
            </p:grpSpPr>
            <p:sp>
              <p:nvSpPr>
                <p:cNvPr id="157" name="Can 156"/>
                <p:cNvSpPr/>
                <p:nvPr/>
              </p:nvSpPr>
              <p:spPr>
                <a:xfrm>
                  <a:off x="6510414" y="4539343"/>
                  <a:ext cx="65315" cy="348343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Can 157"/>
                <p:cNvSpPr/>
                <p:nvPr/>
              </p:nvSpPr>
              <p:spPr>
                <a:xfrm>
                  <a:off x="6510414" y="3200400"/>
                  <a:ext cx="60325" cy="1338943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9" name="Can 158"/>
                <p:cNvSpPr/>
                <p:nvPr/>
              </p:nvSpPr>
              <p:spPr>
                <a:xfrm>
                  <a:off x="6510414" y="2852057"/>
                  <a:ext cx="65315" cy="348343"/>
                </a:xfrm>
                <a:prstGeom prst="can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accent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accent2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45" name="Group 144"/>
              <p:cNvGrpSpPr/>
              <p:nvPr/>
            </p:nvGrpSpPr>
            <p:grpSpPr>
              <a:xfrm>
                <a:off x="2242440" y="3555192"/>
                <a:ext cx="47162" cy="972036"/>
                <a:chOff x="2242440" y="3555192"/>
                <a:chExt cx="47162" cy="972036"/>
              </a:xfrm>
            </p:grpSpPr>
            <p:sp>
              <p:nvSpPr>
                <p:cNvPr id="155" name="Can 154"/>
                <p:cNvSpPr/>
                <p:nvPr/>
              </p:nvSpPr>
              <p:spPr>
                <a:xfrm flipH="1">
                  <a:off x="2247376" y="3740679"/>
                  <a:ext cx="42226" cy="786549"/>
                </a:xfrm>
                <a:prstGeom prst="can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Can 155"/>
                <p:cNvSpPr/>
                <p:nvPr/>
              </p:nvSpPr>
              <p:spPr>
                <a:xfrm flipH="1">
                  <a:off x="2242440" y="3555192"/>
                  <a:ext cx="45719" cy="204631"/>
                </a:xfrm>
                <a:prstGeom prst="can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solidFill>
                    <a:schemeClr val="accent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6" name="Group 145"/>
              <p:cNvGrpSpPr/>
              <p:nvPr/>
            </p:nvGrpSpPr>
            <p:grpSpPr>
              <a:xfrm>
                <a:off x="2335615" y="3530955"/>
                <a:ext cx="115585" cy="1195811"/>
                <a:chOff x="4926085" y="3900930"/>
                <a:chExt cx="115585" cy="1195811"/>
              </a:xfrm>
            </p:grpSpPr>
            <p:sp>
              <p:nvSpPr>
                <p:cNvPr id="147" name="Can 146"/>
                <p:cNvSpPr/>
                <p:nvPr/>
              </p:nvSpPr>
              <p:spPr>
                <a:xfrm flipH="1">
                  <a:off x="4926085" y="4888571"/>
                  <a:ext cx="90468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48" name="Group 147"/>
                <p:cNvGrpSpPr/>
                <p:nvPr/>
              </p:nvGrpSpPr>
              <p:grpSpPr>
                <a:xfrm flipH="1">
                  <a:off x="4995951" y="3900930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152" name="Can 151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3" name="Can 152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4" name="Can 153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149" name="Group 148"/>
                <p:cNvGrpSpPr/>
                <p:nvPr/>
              </p:nvGrpSpPr>
              <p:grpSpPr>
                <a:xfrm>
                  <a:off x="4941929" y="3923828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150" name="Can 149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1" name="Can 150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cxnSp>
        <p:nvCxnSpPr>
          <p:cNvPr id="180" name="Straight Arrow Connector 179"/>
          <p:cNvCxnSpPr/>
          <p:nvPr/>
        </p:nvCxnSpPr>
        <p:spPr>
          <a:xfrm flipV="1">
            <a:off x="2291787" y="1933274"/>
            <a:ext cx="7176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/>
          <p:cNvSpPr txBox="1"/>
          <p:nvPr/>
        </p:nvSpPr>
        <p:spPr>
          <a:xfrm>
            <a:off x="2750808" y="2869867"/>
            <a:ext cx="2268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Sequencing-By-Synthesis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182" name="Rectangle 181"/>
          <p:cNvSpPr/>
          <p:nvPr/>
        </p:nvSpPr>
        <p:spPr>
          <a:xfrm>
            <a:off x="3449255" y="1454690"/>
            <a:ext cx="871746" cy="81392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3700515" y="1659321"/>
            <a:ext cx="369225" cy="38401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TextBox 183"/>
          <p:cNvSpPr txBox="1"/>
          <p:nvPr/>
        </p:nvSpPr>
        <p:spPr>
          <a:xfrm>
            <a:off x="726124" y="2869868"/>
            <a:ext cx="1442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</a:rPr>
              <a:t>Single Cluster</a:t>
            </a:r>
            <a:endParaRPr lang="en-US" sz="1400" dirty="0">
              <a:solidFill>
                <a:schemeClr val="accent2"/>
              </a:solidFill>
            </a:endParaRPr>
          </a:p>
        </p:txBody>
      </p:sp>
      <p:cxnSp>
        <p:nvCxnSpPr>
          <p:cNvPr id="185" name="Straight Arrow Connector 184"/>
          <p:cNvCxnSpPr/>
          <p:nvPr/>
        </p:nvCxnSpPr>
        <p:spPr>
          <a:xfrm flipV="1">
            <a:off x="5071640" y="1933274"/>
            <a:ext cx="7176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6" name="Table 18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988576"/>
              </p:ext>
            </p:extLst>
          </p:nvPr>
        </p:nvGraphicFramePr>
        <p:xfrm>
          <a:off x="6284001" y="1218683"/>
          <a:ext cx="3308173" cy="22157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1824"/>
                <a:gridCol w="763929"/>
                <a:gridCol w="1145894"/>
                <a:gridCol w="856526"/>
              </a:tblGrid>
              <a:tr h="38383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Base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Prob.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 smtClean="0"/>
                        <a:t>Phred</a:t>
                      </a:r>
                      <a:r>
                        <a:rPr lang="en-US" sz="1400" dirty="0" smtClean="0"/>
                        <a:t> Score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Code</a:t>
                      </a:r>
                      <a:endParaRPr lang="en-US" sz="1400" dirty="0"/>
                    </a:p>
                  </a:txBody>
                  <a:tcPr anchor="ctr"/>
                </a:tc>
              </a:tr>
              <a:tr h="26546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0.01%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40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</a:t>
                      </a:r>
                      <a:endParaRPr lang="en-US" sz="1400" dirty="0"/>
                    </a:p>
                  </a:txBody>
                  <a:tcPr anchor="ctr"/>
                </a:tc>
              </a:tr>
              <a:tr h="29632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0.1%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30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?</a:t>
                      </a:r>
                      <a:endParaRPr lang="en-US" sz="1400" dirty="0"/>
                    </a:p>
                  </a:txBody>
                  <a:tcPr anchor="ctr"/>
                </a:tc>
              </a:tr>
              <a:tr h="22302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0.05%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33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</a:t>
                      </a:r>
                      <a:endParaRPr lang="en-US" sz="1400" dirty="0"/>
                    </a:p>
                  </a:txBody>
                  <a:tcPr anchor="ctr"/>
                </a:tc>
              </a:tr>
              <a:tr h="2307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G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&amp;</a:t>
                      </a:r>
                      <a:endParaRPr lang="en-US" sz="1400" dirty="0"/>
                    </a:p>
                  </a:txBody>
                  <a:tcPr anchor="ctr"/>
                </a:tc>
              </a:tr>
              <a:tr h="30790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1%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20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 anchor="ctr"/>
                </a:tc>
              </a:tr>
              <a:tr h="25464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5%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13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.</a:t>
                      </a:r>
                      <a:endParaRPr lang="en-US" sz="14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87" name="TextBox 186"/>
          <p:cNvSpPr txBox="1"/>
          <p:nvPr/>
        </p:nvSpPr>
        <p:spPr>
          <a:xfrm>
            <a:off x="9597705" y="1252952"/>
            <a:ext cx="24695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solidFill>
                  <a:schemeClr val="accent2"/>
                </a:solidFill>
              </a:rPr>
              <a:t>Phred</a:t>
            </a:r>
            <a:r>
              <a:rPr lang="en-US" sz="1400" dirty="0" smtClean="0">
                <a:solidFill>
                  <a:schemeClr val="accent2"/>
                </a:solidFill>
              </a:rPr>
              <a:t> Score (Q) =</a:t>
            </a:r>
          </a:p>
          <a:p>
            <a:r>
              <a:rPr lang="en-US" sz="1400" dirty="0" smtClean="0">
                <a:solidFill>
                  <a:schemeClr val="accent2"/>
                </a:solidFill>
              </a:rPr>
              <a:t>-log</a:t>
            </a:r>
            <a:r>
              <a:rPr lang="en-US" sz="1400" baseline="-25000" dirty="0" smtClean="0">
                <a:solidFill>
                  <a:schemeClr val="accent2"/>
                </a:solidFill>
              </a:rPr>
              <a:t>10</a:t>
            </a:r>
            <a:r>
              <a:rPr lang="en-US" sz="1400" dirty="0" smtClean="0">
                <a:solidFill>
                  <a:schemeClr val="accent2"/>
                </a:solidFill>
              </a:rPr>
              <a:t>(Prob. of Error)</a:t>
            </a:r>
          </a:p>
          <a:p>
            <a:endParaRPr lang="en-US" sz="1400" dirty="0">
              <a:solidFill>
                <a:schemeClr val="accent2"/>
              </a:solidFill>
            </a:endParaRPr>
          </a:p>
          <a:p>
            <a:r>
              <a:rPr lang="en-US" sz="1400" dirty="0" smtClean="0">
                <a:solidFill>
                  <a:schemeClr val="accent2"/>
                </a:solidFill>
              </a:rPr>
              <a:t>Code comes from a subset of ASCII characters</a:t>
            </a:r>
          </a:p>
          <a:p>
            <a:endParaRPr lang="en-US" sz="1400" dirty="0">
              <a:solidFill>
                <a:schemeClr val="accent2"/>
              </a:solidFill>
            </a:endParaRPr>
          </a:p>
          <a:p>
            <a:r>
              <a:rPr lang="en-US" sz="1400" dirty="0" smtClean="0">
                <a:solidFill>
                  <a:schemeClr val="accent2"/>
                </a:solidFill>
              </a:rPr>
              <a:t>**Note that different versions of Illumina use slightly different sets of codes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188" name="Rectangle 187"/>
          <p:cNvSpPr/>
          <p:nvPr/>
        </p:nvSpPr>
        <p:spPr>
          <a:xfrm>
            <a:off x="6284001" y="1218683"/>
            <a:ext cx="521913" cy="2215734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ectangle 188"/>
          <p:cNvSpPr/>
          <p:nvPr/>
        </p:nvSpPr>
        <p:spPr>
          <a:xfrm>
            <a:off x="8757339" y="1226827"/>
            <a:ext cx="834835" cy="2215734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84" name="Group 1083"/>
          <p:cNvGrpSpPr/>
          <p:nvPr/>
        </p:nvGrpSpPr>
        <p:grpSpPr>
          <a:xfrm>
            <a:off x="674459" y="3565461"/>
            <a:ext cx="5274928" cy="2654626"/>
            <a:chOff x="674459" y="3565461"/>
            <a:chExt cx="5274928" cy="2654626"/>
          </a:xfrm>
        </p:grpSpPr>
        <p:sp>
          <p:nvSpPr>
            <p:cNvPr id="190" name="Cube 189"/>
            <p:cNvSpPr/>
            <p:nvPr/>
          </p:nvSpPr>
          <p:spPr>
            <a:xfrm rot="854372">
              <a:off x="674459" y="4068814"/>
              <a:ext cx="2164466" cy="1632512"/>
            </a:xfrm>
            <a:prstGeom prst="cube">
              <a:avLst>
                <a:gd name="adj" fmla="val 95064"/>
              </a:avLst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5" name="Group 264"/>
            <p:cNvGrpSpPr/>
            <p:nvPr/>
          </p:nvGrpSpPr>
          <p:grpSpPr>
            <a:xfrm flipH="1">
              <a:off x="726123" y="4988689"/>
              <a:ext cx="107253" cy="350444"/>
              <a:chOff x="3832148" y="4504113"/>
              <a:chExt cx="398279" cy="1292233"/>
            </a:xfrm>
          </p:grpSpPr>
          <p:grpSp>
            <p:nvGrpSpPr>
              <p:cNvPr id="193" name="Group 192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248" name="Can 247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49" name="Group 248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262" name="Can 261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3" name="Can 262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4" name="Can 263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250" name="Group 249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260" name="Can 259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1" name="Can 260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51" name="Group 250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252" name="Can 251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53" name="Group 252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257" name="Can 256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8" name="Can 257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9" name="Can 258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254" name="Group 253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255" name="Can 254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56" name="Can 255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94" name="Group 193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231" name="Can 230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32" name="Group 231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245" name="Can 244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6" name="Can 245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7" name="Can 246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233" name="Group 232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243" name="Can 242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4" name="Can 243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34" name="Group 233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235" name="Can 234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36" name="Group 235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240" name="Can 239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41" name="Can 240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42" name="Can 241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237" name="Group 236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238" name="Can 237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39" name="Can 238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95" name="Group 194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214" name="Can 213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15" name="Group 214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228" name="Can 227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9" name="Can 228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0" name="Can 229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216" name="Group 215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226" name="Can 225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7" name="Can 226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17" name="Group 216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218" name="Can 217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19" name="Group 218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223" name="Can 222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24" name="Can 223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25" name="Can 224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220" name="Group 219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221" name="Can 220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22" name="Can 221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96" name="Group 195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197" name="Can 196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98" name="Group 197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211" name="Can 210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2" name="Can 211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3" name="Can 212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199" name="Group 198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209" name="Can 208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0" name="Can 209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00" name="Group 199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201" name="Can 200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02" name="Group 201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206" name="Can 205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7" name="Can 206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8" name="Can 207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203" name="Group 202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204" name="Can 203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5" name="Can 204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266" name="Group 265"/>
            <p:cNvGrpSpPr/>
            <p:nvPr/>
          </p:nvGrpSpPr>
          <p:grpSpPr>
            <a:xfrm flipH="1">
              <a:off x="960491" y="5013460"/>
              <a:ext cx="107253" cy="350444"/>
              <a:chOff x="3832148" y="4504113"/>
              <a:chExt cx="398279" cy="1292233"/>
            </a:xfrm>
          </p:grpSpPr>
          <p:grpSp>
            <p:nvGrpSpPr>
              <p:cNvPr id="267" name="Group 266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322" name="Can 321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3" name="Group 322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336" name="Can 335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7" name="Can 336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8" name="Can 337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324" name="Group 323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334" name="Can 333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5" name="Can 334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25" name="Group 324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326" name="Can 325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27" name="Group 326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331" name="Can 330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32" name="Can 331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33" name="Can 332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328" name="Group 327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329" name="Can 328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30" name="Can 329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268" name="Group 267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305" name="Can 304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6" name="Group 305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319" name="Can 318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0" name="Can 319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1" name="Can 320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307" name="Group 306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317" name="Can 316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18" name="Can 317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08" name="Group 307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309" name="Can 308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10" name="Group 309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314" name="Can 313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15" name="Can 314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16" name="Can 315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311" name="Group 310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312" name="Can 311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13" name="Can 312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269" name="Group 268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288" name="Can 287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89" name="Group 288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302" name="Can 301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3" name="Can 302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4" name="Can 303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290" name="Group 289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300" name="Can 299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1" name="Can 300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91" name="Group 290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292" name="Can 291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93" name="Group 292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297" name="Can 296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8" name="Can 297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9" name="Can 298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294" name="Group 293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295" name="Can 294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96" name="Can 295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270" name="Group 269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271" name="Can 270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72" name="Group 271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285" name="Can 284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6" name="Can 285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7" name="Can 286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273" name="Group 272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283" name="Can 282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4" name="Can 283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74" name="Group 273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275" name="Can 274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276" name="Group 275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280" name="Can 279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1" name="Can 280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2" name="Can 281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277" name="Group 276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278" name="Can 277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9" name="Can 278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339" name="Group 338"/>
            <p:cNvGrpSpPr/>
            <p:nvPr/>
          </p:nvGrpSpPr>
          <p:grpSpPr>
            <a:xfrm flipH="1">
              <a:off x="1158761" y="4933729"/>
              <a:ext cx="107253" cy="350444"/>
              <a:chOff x="3832148" y="4504113"/>
              <a:chExt cx="398279" cy="1292233"/>
            </a:xfrm>
          </p:grpSpPr>
          <p:grpSp>
            <p:nvGrpSpPr>
              <p:cNvPr id="340" name="Group 339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395" name="Can 394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96" name="Group 395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409" name="Can 408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0" name="Can 409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1" name="Can 410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397" name="Group 396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407" name="Can 406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8" name="Can 407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98" name="Group 397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399" name="Can 398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00" name="Group 399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404" name="Can 403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05" name="Can 404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06" name="Can 405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401" name="Group 400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402" name="Can 401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03" name="Can 402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341" name="Group 340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378" name="Can 377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79" name="Group 378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392" name="Can 391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3" name="Can 392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4" name="Can 393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380" name="Group 379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390" name="Can 389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1" name="Can 390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81" name="Group 380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382" name="Can 381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83" name="Group 382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387" name="Can 386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8" name="Can 387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9" name="Can 388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384" name="Group 383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385" name="Can 384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86" name="Can 385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342" name="Group 341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361" name="Can 360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62" name="Group 361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375" name="Can 374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6" name="Can 375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7" name="Can 376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363" name="Group 362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373" name="Can 372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4" name="Can 373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64" name="Group 363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365" name="Can 364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66" name="Group 365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370" name="Can 369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71" name="Can 370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72" name="Can 371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367" name="Group 366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368" name="Can 367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69" name="Can 368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343" name="Group 342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344" name="Can 343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45" name="Group 344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358" name="Can 357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9" name="Can 358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0" name="Can 359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346" name="Group 345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356" name="Can 355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7" name="Can 356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47" name="Group 346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348" name="Can 347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349" name="Group 348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353" name="Can 352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4" name="Can 353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5" name="Can 354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350" name="Group 349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351" name="Can 350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52" name="Can 351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412" name="Group 411"/>
            <p:cNvGrpSpPr/>
            <p:nvPr/>
          </p:nvGrpSpPr>
          <p:grpSpPr>
            <a:xfrm flipH="1">
              <a:off x="2291786" y="4120587"/>
              <a:ext cx="115747" cy="286784"/>
              <a:chOff x="3832148" y="4504113"/>
              <a:chExt cx="398279" cy="1292233"/>
            </a:xfrm>
          </p:grpSpPr>
          <p:grpSp>
            <p:nvGrpSpPr>
              <p:cNvPr id="413" name="Group 412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468" name="Can 467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69" name="Group 468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482" name="Can 481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3" name="Can 482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4" name="Can 483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470" name="Group 469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480" name="Can 479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81" name="Can 480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71" name="Group 470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472" name="Can 471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73" name="Group 472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477" name="Can 476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78" name="Can 477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79" name="Can 478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474" name="Group 473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475" name="Can 474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76" name="Can 475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414" name="Group 413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451" name="Can 450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52" name="Group 451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465" name="Can 464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66" name="Can 465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67" name="Can 466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453" name="Group 452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463" name="Can 462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64" name="Can 463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54" name="Group 453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455" name="Can 454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56" name="Group 455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460" name="Can 459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61" name="Can 460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62" name="Can 461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457" name="Group 456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458" name="Can 457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59" name="Can 458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415" name="Group 414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434" name="Can 433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35" name="Group 434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448" name="Can 447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9" name="Can 448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50" name="Can 449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436" name="Group 435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446" name="Can 445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7" name="Can 446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37" name="Group 436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438" name="Can 437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39" name="Group 438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443" name="Can 442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4" name="Can 443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5" name="Can 444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440" name="Group 439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441" name="Can 440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42" name="Can 441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416" name="Group 415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417" name="Can 416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18" name="Group 417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431" name="Can 430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2" name="Can 431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3" name="Can 432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419" name="Group 418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429" name="Can 428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0" name="Can 429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20" name="Group 419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421" name="Can 420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22" name="Group 421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426" name="Can 425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7" name="Can 426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8" name="Can 427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423" name="Group 422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424" name="Can 423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25" name="Can 424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485" name="Group 484"/>
            <p:cNvGrpSpPr/>
            <p:nvPr/>
          </p:nvGrpSpPr>
          <p:grpSpPr>
            <a:xfrm flipH="1">
              <a:off x="1404813" y="4846189"/>
              <a:ext cx="107253" cy="350444"/>
              <a:chOff x="3832148" y="4504113"/>
              <a:chExt cx="398279" cy="1292233"/>
            </a:xfrm>
          </p:grpSpPr>
          <p:grpSp>
            <p:nvGrpSpPr>
              <p:cNvPr id="486" name="Group 485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541" name="Can 540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542" name="Group 541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555" name="Can 554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6" name="Can 555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7" name="Can 556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543" name="Group 542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553" name="Can 552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4" name="Can 553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44" name="Group 543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545" name="Can 544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46" name="Group 545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550" name="Can 549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51" name="Can 550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52" name="Can 551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547" name="Group 546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548" name="Can 547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49" name="Can 548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487" name="Group 486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524" name="Can 523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525" name="Group 524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538" name="Can 537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39" name="Can 538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0" name="Can 539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526" name="Group 525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536" name="Can 535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37" name="Can 536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27" name="Group 526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528" name="Can 527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29" name="Group 528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533" name="Can 532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34" name="Can 533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35" name="Can 534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530" name="Group 529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531" name="Can 530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32" name="Can 531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488" name="Group 487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507" name="Can 506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508" name="Group 507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521" name="Can 520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22" name="Can 521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23" name="Can 522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509" name="Group 508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519" name="Can 518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20" name="Can 519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10" name="Group 509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511" name="Can 510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12" name="Group 511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516" name="Can 515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17" name="Can 516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18" name="Can 517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513" name="Group 512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514" name="Can 513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15" name="Can 514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489" name="Group 488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490" name="Can 489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91" name="Group 490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504" name="Can 503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5" name="Can 504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6" name="Can 505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492" name="Group 491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502" name="Can 501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3" name="Can 502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93" name="Group 492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494" name="Can 493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495" name="Group 494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499" name="Can 498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00" name="Can 499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01" name="Can 500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496" name="Group 495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497" name="Can 496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98" name="Can 497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558" name="Group 557"/>
            <p:cNvGrpSpPr/>
            <p:nvPr/>
          </p:nvGrpSpPr>
          <p:grpSpPr>
            <a:xfrm flipH="1">
              <a:off x="2575456" y="4095379"/>
              <a:ext cx="107253" cy="350444"/>
              <a:chOff x="3832148" y="4504113"/>
              <a:chExt cx="398279" cy="1292233"/>
            </a:xfrm>
          </p:grpSpPr>
          <p:grpSp>
            <p:nvGrpSpPr>
              <p:cNvPr id="559" name="Group 558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614" name="Can 613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615" name="Group 614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628" name="Can 627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29" name="Can 628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30" name="Can 629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616" name="Group 615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626" name="Can 625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27" name="Can 626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617" name="Group 616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618" name="Can 617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19" name="Group 618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623" name="Can 622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4" name="Can 623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5" name="Can 624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620" name="Group 619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621" name="Can 620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2" name="Can 621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560" name="Group 559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597" name="Can 596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598" name="Group 597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611" name="Can 610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12" name="Can 611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13" name="Can 612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599" name="Group 598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609" name="Can 608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10" name="Can 609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600" name="Group 599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601" name="Can 600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02" name="Group 601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606" name="Can 605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07" name="Can 606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08" name="Can 607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603" name="Group 602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604" name="Can 603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05" name="Can 604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561" name="Group 560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580" name="Can 579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581" name="Group 580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594" name="Can 593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95" name="Can 594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96" name="Can 595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582" name="Group 581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592" name="Can 591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93" name="Can 592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83" name="Group 582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584" name="Can 583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85" name="Group 584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589" name="Can 588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90" name="Can 589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91" name="Can 590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586" name="Group 585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587" name="Can 586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8" name="Can 587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562" name="Group 561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563" name="Can 562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564" name="Group 563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577" name="Can 576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78" name="Can 577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79" name="Can 578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565" name="Group 564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575" name="Can 574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76" name="Can 575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566" name="Group 565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567" name="Can 566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68" name="Group 567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572" name="Can 571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73" name="Can 572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74" name="Can 573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569" name="Group 568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570" name="Can 569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71" name="Can 570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631" name="Group 630"/>
            <p:cNvGrpSpPr/>
            <p:nvPr/>
          </p:nvGrpSpPr>
          <p:grpSpPr>
            <a:xfrm flipH="1">
              <a:off x="2335787" y="4283676"/>
              <a:ext cx="107253" cy="350444"/>
              <a:chOff x="3832148" y="4504113"/>
              <a:chExt cx="398279" cy="1292233"/>
            </a:xfrm>
          </p:grpSpPr>
          <p:grpSp>
            <p:nvGrpSpPr>
              <p:cNvPr id="632" name="Group 631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687" name="Can 686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688" name="Group 687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701" name="Can 700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02" name="Can 701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03" name="Can 702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689" name="Group 688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699" name="Can 698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00" name="Can 699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690" name="Group 689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691" name="Can 690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92" name="Group 691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696" name="Can 695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7" name="Can 696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8" name="Can 697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693" name="Group 692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694" name="Can 693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5" name="Can 694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633" name="Group 632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670" name="Can 669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671" name="Group 670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684" name="Can 683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85" name="Can 684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86" name="Can 685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672" name="Group 671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682" name="Can 681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83" name="Can 682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673" name="Group 672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674" name="Can 673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75" name="Group 674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679" name="Can 678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0" name="Can 679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81" name="Can 680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676" name="Group 675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677" name="Can 676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78" name="Can 677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634" name="Group 633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653" name="Can 652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654" name="Group 653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667" name="Can 666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68" name="Can 667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69" name="Can 668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655" name="Group 654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665" name="Can 664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66" name="Can 665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656" name="Group 655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657" name="Can 656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58" name="Group 657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662" name="Can 661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3" name="Can 662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4" name="Can 663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659" name="Group 658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660" name="Can 659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61" name="Can 660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635" name="Group 634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636" name="Can 635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637" name="Group 636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650" name="Can 649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51" name="Can 650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52" name="Can 651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638" name="Group 637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648" name="Can 647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49" name="Can 648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639" name="Group 638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640" name="Can 639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41" name="Group 640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645" name="Can 644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46" name="Can 645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47" name="Can 646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642" name="Group 641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643" name="Can 642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44" name="Can 643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704" name="Group 703"/>
            <p:cNvGrpSpPr/>
            <p:nvPr/>
          </p:nvGrpSpPr>
          <p:grpSpPr>
            <a:xfrm flipH="1">
              <a:off x="2100585" y="4143756"/>
              <a:ext cx="107253" cy="350444"/>
              <a:chOff x="3832148" y="4504113"/>
              <a:chExt cx="398279" cy="1292233"/>
            </a:xfrm>
          </p:grpSpPr>
          <p:grpSp>
            <p:nvGrpSpPr>
              <p:cNvPr id="705" name="Group 704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760" name="Can 759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61" name="Group 760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774" name="Can 773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5" name="Can 774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6" name="Can 775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762" name="Group 761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772" name="Can 771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3" name="Can 772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63" name="Group 762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764" name="Can 763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65" name="Group 764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769" name="Can 768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0" name="Can 769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71" name="Can 770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766" name="Group 765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767" name="Can 766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68" name="Can 767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06" name="Group 705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743" name="Can 742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44" name="Group 743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757" name="Can 756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8" name="Can 757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9" name="Can 758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745" name="Group 744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755" name="Can 754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6" name="Can 755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46" name="Group 745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747" name="Can 746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48" name="Group 747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752" name="Can 751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3" name="Can 752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4" name="Can 753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749" name="Group 748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750" name="Can 749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51" name="Can 750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07" name="Group 706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726" name="Can 725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27" name="Group 726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740" name="Can 739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1" name="Can 740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2" name="Can 741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728" name="Group 727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738" name="Can 737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9" name="Can 738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29" name="Group 728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730" name="Can 729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31" name="Group 730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735" name="Can 734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6" name="Can 735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7" name="Can 736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732" name="Group 731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733" name="Can 732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34" name="Can 733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08" name="Group 707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709" name="Can 708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10" name="Group 709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723" name="Can 722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24" name="Can 723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25" name="Can 724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711" name="Group 710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721" name="Can 720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22" name="Can 721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12" name="Group 711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713" name="Can 712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14" name="Group 713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718" name="Can 717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9" name="Can 718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20" name="Can 719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715" name="Group 714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716" name="Can 715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17" name="Can 716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777" name="Group 776"/>
            <p:cNvGrpSpPr/>
            <p:nvPr/>
          </p:nvGrpSpPr>
          <p:grpSpPr>
            <a:xfrm flipH="1">
              <a:off x="1503816" y="4563455"/>
              <a:ext cx="107253" cy="350444"/>
              <a:chOff x="3832148" y="4504113"/>
              <a:chExt cx="398279" cy="1292233"/>
            </a:xfrm>
          </p:grpSpPr>
          <p:grpSp>
            <p:nvGrpSpPr>
              <p:cNvPr id="778" name="Group 777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833" name="Can 832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34" name="Group 833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847" name="Can 846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8" name="Can 847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9" name="Can 848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835" name="Group 834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845" name="Can 844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6" name="Can 845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836" name="Group 835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837" name="Can 836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38" name="Group 837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842" name="Can 841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3" name="Can 842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4" name="Can 843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839" name="Group 838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840" name="Can 839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41" name="Can 840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79" name="Group 778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816" name="Can 815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17" name="Group 816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830" name="Can 829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1" name="Can 830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2" name="Can 831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818" name="Group 817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828" name="Can 827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29" name="Can 828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819" name="Group 818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820" name="Can 819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21" name="Group 820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825" name="Can 824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6" name="Can 825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7" name="Can 826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822" name="Group 821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823" name="Can 822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24" name="Can 823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0" name="Group 779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799" name="Can 798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00" name="Group 799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813" name="Can 812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14" name="Can 813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15" name="Can 814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801" name="Group 800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811" name="Can 810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12" name="Can 811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802" name="Group 801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803" name="Can 802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04" name="Group 803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808" name="Can 807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9" name="Can 808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10" name="Can 809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805" name="Group 804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806" name="Can 805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7" name="Can 806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781" name="Group 780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782" name="Can 781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83" name="Group 782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796" name="Can 795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97" name="Can 796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98" name="Can 797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784" name="Group 783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794" name="Can 793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95" name="Can 794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785" name="Group 784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786" name="Can 785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87" name="Group 786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791" name="Can 790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2" name="Can 791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3" name="Can 792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788" name="Group 787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789" name="Can 788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90" name="Can 789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850" name="Group 849"/>
            <p:cNvGrpSpPr/>
            <p:nvPr/>
          </p:nvGrpSpPr>
          <p:grpSpPr>
            <a:xfrm flipH="1">
              <a:off x="1795185" y="4413296"/>
              <a:ext cx="107253" cy="350444"/>
              <a:chOff x="3832148" y="4504113"/>
              <a:chExt cx="398279" cy="1292233"/>
            </a:xfrm>
          </p:grpSpPr>
          <p:grpSp>
            <p:nvGrpSpPr>
              <p:cNvPr id="851" name="Group 850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906" name="Can 905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07" name="Group 906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920" name="Can 919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21" name="Can 920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22" name="Can 921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908" name="Group 907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918" name="Can 917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19" name="Can 918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909" name="Group 908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910" name="Can 909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11" name="Group 910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915" name="Can 914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16" name="Can 915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17" name="Can 916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912" name="Group 911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913" name="Can 912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14" name="Can 913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852" name="Group 851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889" name="Can 888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90" name="Group 889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903" name="Can 902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04" name="Can 903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05" name="Can 904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891" name="Group 890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901" name="Can 900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02" name="Can 901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892" name="Group 891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893" name="Can 892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94" name="Group 893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898" name="Can 897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99" name="Can 898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00" name="Can 899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895" name="Group 894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896" name="Can 895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97" name="Can 896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853" name="Group 852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872" name="Can 871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73" name="Group 872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886" name="Can 885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7" name="Can 886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8" name="Can 887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874" name="Group 873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884" name="Can 883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5" name="Can 884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875" name="Group 874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876" name="Can 875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77" name="Group 876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881" name="Can 880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82" name="Can 881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83" name="Can 882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878" name="Group 877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879" name="Can 878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80" name="Can 879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854" name="Group 853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855" name="Can 854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856" name="Group 855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869" name="Can 868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0" name="Can 869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1" name="Can 870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857" name="Group 856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867" name="Can 866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8" name="Can 867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858" name="Group 857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859" name="Can 858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860" name="Group 859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864" name="Can 863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65" name="Can 864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66" name="Can 865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861" name="Group 860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862" name="Can 861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63" name="Can 862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923" name="Group 922"/>
            <p:cNvGrpSpPr/>
            <p:nvPr/>
          </p:nvGrpSpPr>
          <p:grpSpPr>
            <a:xfrm flipH="1">
              <a:off x="1645704" y="4693243"/>
              <a:ext cx="107253" cy="350444"/>
              <a:chOff x="3832148" y="4504113"/>
              <a:chExt cx="398279" cy="1292233"/>
            </a:xfrm>
          </p:grpSpPr>
          <p:grpSp>
            <p:nvGrpSpPr>
              <p:cNvPr id="924" name="Group 923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979" name="Can 978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80" name="Group 979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993" name="Can 992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94" name="Can 993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95" name="Can 994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981" name="Group 980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991" name="Can 990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92" name="Can 991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982" name="Group 981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983" name="Can 982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84" name="Group 983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988" name="Can 987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89" name="Can 988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90" name="Can 989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985" name="Group 984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986" name="Can 985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87" name="Can 986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25" name="Group 924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962" name="Can 961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63" name="Group 962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976" name="Can 975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77" name="Can 976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78" name="Can 977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964" name="Group 963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974" name="Can 973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75" name="Can 974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965" name="Group 964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966" name="Can 965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67" name="Group 966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971" name="Can 970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72" name="Can 971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73" name="Can 972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968" name="Group 967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969" name="Can 968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70" name="Can 969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26" name="Group 925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945" name="Can 944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46" name="Group 945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959" name="Can 958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60" name="Can 959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61" name="Can 960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947" name="Group 946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957" name="Can 956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58" name="Can 957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948" name="Group 947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949" name="Can 948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50" name="Group 949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954" name="Can 953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55" name="Can 954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56" name="Can 955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951" name="Group 950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952" name="Can 951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53" name="Can 952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27" name="Group 926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928" name="Can 927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29" name="Group 928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942" name="Can 941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43" name="Can 942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44" name="Can 943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930" name="Group 929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940" name="Can 939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41" name="Can 940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931" name="Group 930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932" name="Can 931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33" name="Group 932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937" name="Can 936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38" name="Can 937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39" name="Can 938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934" name="Group 933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935" name="Can 934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36" name="Can 935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grpSp>
          <p:nvGrpSpPr>
            <p:cNvPr id="996" name="Group 995"/>
            <p:cNvGrpSpPr/>
            <p:nvPr/>
          </p:nvGrpSpPr>
          <p:grpSpPr>
            <a:xfrm flipH="1">
              <a:off x="2041748" y="4381918"/>
              <a:ext cx="107253" cy="350444"/>
              <a:chOff x="3832148" y="4504113"/>
              <a:chExt cx="398279" cy="1292233"/>
            </a:xfrm>
          </p:grpSpPr>
          <p:grpSp>
            <p:nvGrpSpPr>
              <p:cNvPr id="997" name="Group 996"/>
              <p:cNvGrpSpPr/>
              <p:nvPr/>
            </p:nvGrpSpPr>
            <p:grpSpPr>
              <a:xfrm>
                <a:off x="3855019" y="450411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1052" name="Can 1051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053" name="Group 1052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1066" name="Can 1065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67" name="Can 1066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68" name="Can 1067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1054" name="Group 1053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1064" name="Can 1063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65" name="Can 1064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55" name="Group 1054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1056" name="Can 1055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057" name="Group 1056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1061" name="Can 1060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62" name="Can 1061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63" name="Can 1062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1058" name="Group 1057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1059" name="Can 1058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60" name="Can 1059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98" name="Group 997"/>
              <p:cNvGrpSpPr/>
              <p:nvPr/>
            </p:nvGrpSpPr>
            <p:grpSpPr>
              <a:xfrm>
                <a:off x="4015706" y="4549433"/>
                <a:ext cx="214721" cy="1204288"/>
                <a:chOff x="2236479" y="3522478"/>
                <a:chExt cx="214721" cy="1204288"/>
              </a:xfrm>
            </p:grpSpPr>
            <p:sp>
              <p:nvSpPr>
                <p:cNvPr id="1035" name="Can 1034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036" name="Group 1035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1049" name="Can 1048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50" name="Can 1049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51" name="Can 1050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1037" name="Group 1036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1047" name="Can 1046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48" name="Can 1047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38" name="Group 1037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1039" name="Can 1038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040" name="Group 1039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1044" name="Can 1043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45" name="Can 1044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46" name="Can 1045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1041" name="Group 1040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1042" name="Can 1041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43" name="Can 1042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999" name="Group 998"/>
              <p:cNvGrpSpPr/>
              <p:nvPr/>
            </p:nvGrpSpPr>
            <p:grpSpPr>
              <a:xfrm>
                <a:off x="3978697" y="4592058"/>
                <a:ext cx="214721" cy="1204288"/>
                <a:chOff x="2236479" y="3522478"/>
                <a:chExt cx="214721" cy="1204288"/>
              </a:xfrm>
            </p:grpSpPr>
            <p:sp>
              <p:nvSpPr>
                <p:cNvPr id="1018" name="Can 1017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019" name="Group 1018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1032" name="Can 1031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33" name="Can 1032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34" name="Can 1033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1020" name="Group 1019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1030" name="Can 1029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31" name="Can 1030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21" name="Group 1020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1022" name="Can 1021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023" name="Group 1022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1027" name="Can 1026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28" name="Can 1027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29" name="Can 1028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1024" name="Group 1023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1025" name="Can 1024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26" name="Can 1025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00" name="Group 999"/>
              <p:cNvGrpSpPr/>
              <p:nvPr/>
            </p:nvGrpSpPr>
            <p:grpSpPr>
              <a:xfrm>
                <a:off x="3832148" y="4540956"/>
                <a:ext cx="214721" cy="1204288"/>
                <a:chOff x="2236479" y="3522478"/>
                <a:chExt cx="214721" cy="1204288"/>
              </a:xfrm>
            </p:grpSpPr>
            <p:sp>
              <p:nvSpPr>
                <p:cNvPr id="1001" name="Can 1000"/>
                <p:cNvSpPr/>
                <p:nvPr/>
              </p:nvSpPr>
              <p:spPr>
                <a:xfrm flipH="1">
                  <a:off x="2236479" y="4521802"/>
                  <a:ext cx="64021" cy="199918"/>
                </a:xfrm>
                <a:prstGeom prst="can">
                  <a:avLst/>
                </a:prstGeom>
                <a:solidFill>
                  <a:srgbClr val="002060"/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002" name="Group 1001"/>
                <p:cNvGrpSpPr/>
                <p:nvPr/>
              </p:nvGrpSpPr>
              <p:grpSpPr>
                <a:xfrm flipH="1">
                  <a:off x="2298386" y="3522478"/>
                  <a:ext cx="45719" cy="1195811"/>
                  <a:chOff x="6510414" y="2852057"/>
                  <a:chExt cx="65315" cy="2035629"/>
                </a:xfrm>
              </p:grpSpPr>
              <p:sp>
                <p:nvSpPr>
                  <p:cNvPr id="1015" name="Can 1014"/>
                  <p:cNvSpPr/>
                  <p:nvPr/>
                </p:nvSpPr>
                <p:spPr>
                  <a:xfrm>
                    <a:off x="6510414" y="4539343"/>
                    <a:ext cx="65315" cy="348343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16" name="Can 1015"/>
                  <p:cNvSpPr/>
                  <p:nvPr/>
                </p:nvSpPr>
                <p:spPr>
                  <a:xfrm>
                    <a:off x="6510414" y="3200400"/>
                    <a:ext cx="60325" cy="1338943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17" name="Can 1016"/>
                  <p:cNvSpPr/>
                  <p:nvPr/>
                </p:nvSpPr>
                <p:spPr>
                  <a:xfrm>
                    <a:off x="6510414" y="2852057"/>
                    <a:ext cx="65315" cy="348343"/>
                  </a:xfrm>
                  <a:prstGeom prst="can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solidFill>
                      <a:schemeClr val="accent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1003" name="Group 1002"/>
                <p:cNvGrpSpPr/>
                <p:nvPr/>
              </p:nvGrpSpPr>
              <p:grpSpPr>
                <a:xfrm>
                  <a:off x="2242440" y="3555192"/>
                  <a:ext cx="47162" cy="972036"/>
                  <a:chOff x="2242440" y="3555192"/>
                  <a:chExt cx="47162" cy="972036"/>
                </a:xfrm>
              </p:grpSpPr>
              <p:sp>
                <p:nvSpPr>
                  <p:cNvPr id="1013" name="Can 1012"/>
                  <p:cNvSpPr/>
                  <p:nvPr/>
                </p:nvSpPr>
                <p:spPr>
                  <a:xfrm flipH="1">
                    <a:off x="2247376" y="3740679"/>
                    <a:ext cx="42226" cy="786549"/>
                  </a:xfrm>
                  <a:prstGeom prst="can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14" name="Can 1013"/>
                  <p:cNvSpPr/>
                  <p:nvPr/>
                </p:nvSpPr>
                <p:spPr>
                  <a:xfrm flipH="1">
                    <a:off x="2242440" y="3555192"/>
                    <a:ext cx="45719" cy="204631"/>
                  </a:xfrm>
                  <a:prstGeom prst="can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004" name="Group 1003"/>
                <p:cNvGrpSpPr/>
                <p:nvPr/>
              </p:nvGrpSpPr>
              <p:grpSpPr>
                <a:xfrm>
                  <a:off x="2335615" y="3530955"/>
                  <a:ext cx="115585" cy="1195811"/>
                  <a:chOff x="4926085" y="3900930"/>
                  <a:chExt cx="115585" cy="1195811"/>
                </a:xfrm>
              </p:grpSpPr>
              <p:sp>
                <p:nvSpPr>
                  <p:cNvPr id="1005" name="Can 1004"/>
                  <p:cNvSpPr/>
                  <p:nvPr/>
                </p:nvSpPr>
                <p:spPr>
                  <a:xfrm flipH="1">
                    <a:off x="4926085" y="4888571"/>
                    <a:ext cx="90468" cy="199918"/>
                  </a:xfrm>
                  <a:prstGeom prst="can">
                    <a:avLst/>
                  </a:prstGeom>
                  <a:solidFill>
                    <a:srgbClr val="002060"/>
                  </a:solidFill>
                  <a:ln>
                    <a:solidFill>
                      <a:srgbClr val="00206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1006" name="Group 1005"/>
                  <p:cNvGrpSpPr/>
                  <p:nvPr/>
                </p:nvGrpSpPr>
                <p:grpSpPr>
                  <a:xfrm flipH="1">
                    <a:off x="4995951" y="3900930"/>
                    <a:ext cx="45719" cy="1195811"/>
                    <a:chOff x="6510414" y="2852057"/>
                    <a:chExt cx="65315" cy="2035629"/>
                  </a:xfrm>
                </p:grpSpPr>
                <p:sp>
                  <p:nvSpPr>
                    <p:cNvPr id="1010" name="Can 1009"/>
                    <p:cNvSpPr/>
                    <p:nvPr/>
                  </p:nvSpPr>
                  <p:spPr>
                    <a:xfrm>
                      <a:off x="6510414" y="4539343"/>
                      <a:ext cx="65315" cy="348343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11" name="Can 1010"/>
                    <p:cNvSpPr/>
                    <p:nvPr/>
                  </p:nvSpPr>
                  <p:spPr>
                    <a:xfrm>
                      <a:off x="6510414" y="3200400"/>
                      <a:ext cx="60325" cy="1338943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12" name="Can 1011"/>
                    <p:cNvSpPr/>
                    <p:nvPr/>
                  </p:nvSpPr>
                  <p:spPr>
                    <a:xfrm>
                      <a:off x="6510414" y="2852057"/>
                      <a:ext cx="65315" cy="348343"/>
                    </a:xfrm>
                    <a:prstGeom prst="can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solidFill>
                        <a:schemeClr val="accent2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</a:endParaRPr>
                    </a:p>
                  </p:txBody>
                </p:sp>
              </p:grpSp>
              <p:grpSp>
                <p:nvGrpSpPr>
                  <p:cNvPr id="1007" name="Group 1006"/>
                  <p:cNvGrpSpPr/>
                  <p:nvPr/>
                </p:nvGrpSpPr>
                <p:grpSpPr>
                  <a:xfrm>
                    <a:off x="4941929" y="3923828"/>
                    <a:ext cx="47162" cy="972036"/>
                    <a:chOff x="2242440" y="3555192"/>
                    <a:chExt cx="47162" cy="972036"/>
                  </a:xfrm>
                </p:grpSpPr>
                <p:sp>
                  <p:nvSpPr>
                    <p:cNvPr id="1008" name="Can 1007"/>
                    <p:cNvSpPr/>
                    <p:nvPr/>
                  </p:nvSpPr>
                  <p:spPr>
                    <a:xfrm flipH="1">
                      <a:off x="2247376" y="3740679"/>
                      <a:ext cx="42226" cy="786549"/>
                    </a:xfrm>
                    <a:prstGeom prst="can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9" name="Can 1008"/>
                    <p:cNvSpPr/>
                    <p:nvPr/>
                  </p:nvSpPr>
                  <p:spPr>
                    <a:xfrm flipH="1">
                      <a:off x="2242440" y="3555192"/>
                      <a:ext cx="45719" cy="204631"/>
                    </a:xfrm>
                    <a:prstGeom prst="can">
                      <a:avLst/>
                    </a:prstGeom>
                    <a:solidFill>
                      <a:schemeClr val="accent1">
                        <a:lumMod val="60000"/>
                        <a:lumOff val="40000"/>
                      </a:schemeClr>
                    </a:solidFill>
                    <a:ln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</p:grpSp>
        <p:sp>
          <p:nvSpPr>
            <p:cNvPr id="1069" name="Rectangle 1068"/>
            <p:cNvSpPr/>
            <p:nvPr/>
          </p:nvSpPr>
          <p:spPr>
            <a:xfrm>
              <a:off x="3423151" y="3575327"/>
              <a:ext cx="871746" cy="257083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0" name="Oval 1069"/>
            <p:cNvSpPr/>
            <p:nvPr/>
          </p:nvSpPr>
          <p:spPr>
            <a:xfrm>
              <a:off x="3528824" y="3676497"/>
              <a:ext cx="171691" cy="2047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1" name="Oval 1070"/>
            <p:cNvSpPr/>
            <p:nvPr/>
          </p:nvSpPr>
          <p:spPr>
            <a:xfrm>
              <a:off x="3547884" y="5589613"/>
              <a:ext cx="171691" cy="204797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2" name="Oval 1071"/>
            <p:cNvSpPr/>
            <p:nvPr/>
          </p:nvSpPr>
          <p:spPr>
            <a:xfrm>
              <a:off x="3533712" y="4351377"/>
              <a:ext cx="171691" cy="2047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3" name="Oval 1072"/>
            <p:cNvSpPr/>
            <p:nvPr/>
          </p:nvSpPr>
          <p:spPr>
            <a:xfrm>
              <a:off x="3966733" y="3729113"/>
              <a:ext cx="171691" cy="204797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4" name="Oval 1073"/>
            <p:cNvSpPr/>
            <p:nvPr/>
          </p:nvSpPr>
          <p:spPr>
            <a:xfrm>
              <a:off x="3973597" y="4390790"/>
              <a:ext cx="171691" cy="2047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5" name="Oval 1074"/>
            <p:cNvSpPr/>
            <p:nvPr/>
          </p:nvSpPr>
          <p:spPr>
            <a:xfrm>
              <a:off x="3966733" y="4750999"/>
              <a:ext cx="171691" cy="20479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6" name="Oval 1075"/>
            <p:cNvSpPr/>
            <p:nvPr/>
          </p:nvSpPr>
          <p:spPr>
            <a:xfrm>
              <a:off x="3638569" y="4662354"/>
              <a:ext cx="171691" cy="204797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7" name="Oval 1076"/>
            <p:cNvSpPr/>
            <p:nvPr/>
          </p:nvSpPr>
          <p:spPr>
            <a:xfrm>
              <a:off x="4052578" y="5104114"/>
              <a:ext cx="171691" cy="204797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8" name="Oval 1077"/>
            <p:cNvSpPr/>
            <p:nvPr/>
          </p:nvSpPr>
          <p:spPr>
            <a:xfrm>
              <a:off x="3986024" y="4133697"/>
              <a:ext cx="171691" cy="204797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9" name="Oval 1078"/>
            <p:cNvSpPr/>
            <p:nvPr/>
          </p:nvSpPr>
          <p:spPr>
            <a:xfrm>
              <a:off x="3684022" y="5033070"/>
              <a:ext cx="171691" cy="204797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0" name="Oval 1079"/>
            <p:cNvSpPr/>
            <p:nvPr/>
          </p:nvSpPr>
          <p:spPr>
            <a:xfrm>
              <a:off x="3638569" y="3970707"/>
              <a:ext cx="171691" cy="204797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2D050"/>
                </a:solidFill>
              </a:endParaRPr>
            </a:p>
          </p:txBody>
        </p:sp>
        <p:sp>
          <p:nvSpPr>
            <p:cNvPr id="1081" name="Oval 1080"/>
            <p:cNvSpPr/>
            <p:nvPr/>
          </p:nvSpPr>
          <p:spPr>
            <a:xfrm>
              <a:off x="3983894" y="5698607"/>
              <a:ext cx="171691" cy="204797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2" name="Oval 1081"/>
            <p:cNvSpPr/>
            <p:nvPr/>
          </p:nvSpPr>
          <p:spPr>
            <a:xfrm>
              <a:off x="3835544" y="5403786"/>
              <a:ext cx="171691" cy="204797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83" name="Picture 1082"/>
            <p:cNvPicPr>
              <a:picLocks noChangeAspect="1"/>
            </p:cNvPicPr>
            <p:nvPr/>
          </p:nvPicPr>
          <p:blipFill rotWithShape="1">
            <a:blip r:embed="rId2"/>
            <a:srcRect l="20650" t="18809" r="18835" b="5635"/>
            <a:stretch/>
          </p:blipFill>
          <p:spPr>
            <a:xfrm rot="5400000">
              <a:off x="3876602" y="4147301"/>
              <a:ext cx="2654626" cy="1490945"/>
            </a:xfrm>
            <a:prstGeom prst="rect">
              <a:avLst/>
            </a:prstGeom>
          </p:spPr>
        </p:pic>
      </p:grpSp>
      <p:grpSp>
        <p:nvGrpSpPr>
          <p:cNvPr id="1097" name="Group 1096"/>
          <p:cNvGrpSpPr/>
          <p:nvPr/>
        </p:nvGrpSpPr>
        <p:grpSpPr>
          <a:xfrm>
            <a:off x="1899517" y="3676497"/>
            <a:ext cx="10187690" cy="1815882"/>
            <a:chOff x="1899517" y="3676497"/>
            <a:chExt cx="10187690" cy="1815882"/>
          </a:xfrm>
        </p:grpSpPr>
        <p:sp>
          <p:nvSpPr>
            <p:cNvPr id="1085" name="TextBox 1084"/>
            <p:cNvSpPr txBox="1"/>
            <p:nvPr/>
          </p:nvSpPr>
          <p:spPr>
            <a:xfrm>
              <a:off x="6655443" y="3676497"/>
              <a:ext cx="3842795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@Seqname:Flowcell:Lane:X1:Y1</a:t>
              </a:r>
            </a:p>
            <a:p>
              <a:r>
                <a:rPr lang="en-US" sz="1400" dirty="0" smtClean="0"/>
                <a:t>TATGAC</a:t>
              </a:r>
            </a:p>
            <a:p>
              <a:r>
                <a:rPr lang="en-US" sz="1400" dirty="0" smtClean="0"/>
                <a:t>+Seqname:Flowcell:Lane:X1:Y1</a:t>
              </a:r>
            </a:p>
            <a:p>
              <a:r>
                <a:rPr lang="en-US" sz="1400" dirty="0" smtClean="0"/>
                <a:t>H?B&amp;4.</a:t>
              </a:r>
            </a:p>
            <a:p>
              <a:r>
                <a:rPr lang="en-US" sz="1400" dirty="0" smtClean="0"/>
                <a:t>@Seqname:Flowcell:Lane:X2:Y2</a:t>
              </a:r>
            </a:p>
            <a:p>
              <a:r>
                <a:rPr lang="en-US" sz="1400" dirty="0" smtClean="0"/>
                <a:t>AAAGGG</a:t>
              </a:r>
            </a:p>
            <a:p>
              <a:r>
                <a:rPr lang="en-US" sz="1400" dirty="0" smtClean="0"/>
                <a:t>+Seqname:Flowcell:Lane:X2:Y2</a:t>
              </a:r>
              <a:endParaRPr lang="en-US" sz="1400" dirty="0"/>
            </a:p>
            <a:p>
              <a:r>
                <a:rPr lang="en-US" sz="1400" dirty="0" smtClean="0"/>
                <a:t>HH??AB</a:t>
              </a:r>
              <a:endParaRPr lang="en-US" sz="1400" dirty="0"/>
            </a:p>
          </p:txBody>
        </p:sp>
        <p:sp>
          <p:nvSpPr>
            <p:cNvPr id="1087" name="Left Brace 1086"/>
            <p:cNvSpPr/>
            <p:nvPr/>
          </p:nvSpPr>
          <p:spPr>
            <a:xfrm>
              <a:off x="6284002" y="3827689"/>
              <a:ext cx="371442" cy="673460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8" name="Left Brace 1087"/>
            <p:cNvSpPr/>
            <p:nvPr/>
          </p:nvSpPr>
          <p:spPr>
            <a:xfrm>
              <a:off x="6284000" y="4638650"/>
              <a:ext cx="371442" cy="673460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9" name="Oval 1088"/>
            <p:cNvSpPr/>
            <p:nvPr/>
          </p:nvSpPr>
          <p:spPr>
            <a:xfrm>
              <a:off x="2464749" y="3970708"/>
              <a:ext cx="373018" cy="552022"/>
            </a:xfrm>
            <a:prstGeom prst="ellipse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0" name="Oval 1089"/>
            <p:cNvSpPr/>
            <p:nvPr/>
          </p:nvSpPr>
          <p:spPr>
            <a:xfrm>
              <a:off x="1899517" y="4286431"/>
              <a:ext cx="373018" cy="552022"/>
            </a:xfrm>
            <a:prstGeom prst="ellipse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92" name="Straight Arrow Connector 1091"/>
            <p:cNvCxnSpPr>
              <a:stCxn id="1089" idx="6"/>
            </p:cNvCxnSpPr>
            <p:nvPr/>
          </p:nvCxnSpPr>
          <p:spPr>
            <a:xfrm flipV="1">
              <a:off x="2837767" y="4175504"/>
              <a:ext cx="3446233" cy="71215"/>
            </a:xfrm>
            <a:prstGeom prst="straightConnector1">
              <a:avLst/>
            </a:prstGeom>
            <a:ln w="222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3" name="Straight Arrow Connector 1092"/>
            <p:cNvCxnSpPr>
              <a:stCxn id="1090" idx="5"/>
              <a:endCxn id="1088" idx="1"/>
            </p:cNvCxnSpPr>
            <p:nvPr/>
          </p:nvCxnSpPr>
          <p:spPr>
            <a:xfrm>
              <a:off x="2217908" y="4757611"/>
              <a:ext cx="4066092" cy="217769"/>
            </a:xfrm>
            <a:prstGeom prst="straightConnector1">
              <a:avLst/>
            </a:prstGeom>
            <a:ln w="222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6" name="TextBox 1095"/>
            <p:cNvSpPr txBox="1"/>
            <p:nvPr/>
          </p:nvSpPr>
          <p:spPr>
            <a:xfrm flipH="1">
              <a:off x="9350306" y="4291378"/>
              <a:ext cx="273690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chemeClr val="accent2"/>
                  </a:solidFill>
                </a:rPr>
                <a:t>Fastq</a:t>
              </a:r>
              <a:r>
                <a:rPr lang="en-US" sz="1400" dirty="0" smtClean="0">
                  <a:solidFill>
                    <a:schemeClr val="accent2"/>
                  </a:solidFill>
                </a:rPr>
                <a:t> format (.</a:t>
              </a:r>
              <a:r>
                <a:rPr lang="en-US" sz="1400" dirty="0" err="1" smtClean="0">
                  <a:solidFill>
                    <a:schemeClr val="accent2"/>
                  </a:solidFill>
                </a:rPr>
                <a:t>fq</a:t>
              </a:r>
              <a:r>
                <a:rPr lang="en-US" sz="1400" dirty="0" smtClean="0">
                  <a:solidFill>
                    <a:schemeClr val="accent2"/>
                  </a:solidFill>
                </a:rPr>
                <a:t> or .</a:t>
              </a:r>
              <a:r>
                <a:rPr lang="en-US" sz="1400" dirty="0" err="1" smtClean="0">
                  <a:solidFill>
                    <a:schemeClr val="accent2"/>
                  </a:solidFill>
                </a:rPr>
                <a:t>fastq</a:t>
              </a:r>
              <a:r>
                <a:rPr lang="en-US" sz="1400" dirty="0" smtClean="0">
                  <a:solidFill>
                    <a:schemeClr val="accent2"/>
                  </a:solidFill>
                </a:rPr>
                <a:t>):</a:t>
              </a:r>
            </a:p>
            <a:p>
              <a:r>
                <a:rPr lang="en-US" sz="1400" dirty="0" smtClean="0">
                  <a:solidFill>
                    <a:schemeClr val="accent2"/>
                  </a:solidFill>
                </a:rPr>
                <a:t>A </a:t>
              </a:r>
              <a:r>
                <a:rPr lang="en-US" sz="1400" u="sng" dirty="0" smtClean="0">
                  <a:solidFill>
                    <a:schemeClr val="accent2"/>
                  </a:solidFill>
                </a:rPr>
                <a:t>text</a:t>
              </a:r>
              <a:r>
                <a:rPr lang="en-US" sz="1400" dirty="0" smtClean="0">
                  <a:solidFill>
                    <a:schemeClr val="accent2"/>
                  </a:solidFill>
                </a:rPr>
                <a:t> file with 4 lines per sequence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985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8" grpId="0" animBg="1"/>
      <p:bldP spid="18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Processing Pipeline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96338" y="2291787"/>
            <a:ext cx="1215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Raw Data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92128" y="2297013"/>
            <a:ext cx="1514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Cleaned Data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66504" y="2297013"/>
            <a:ext cx="1514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Aligned Reads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725919" y="2288613"/>
            <a:ext cx="660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accent2"/>
                </a:solidFill>
              </a:rPr>
              <a:t>SNPs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69555" y="2003862"/>
            <a:ext cx="16942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</a:rPr>
              <a:t>Quality Check</a:t>
            </a:r>
          </a:p>
          <a:p>
            <a:r>
              <a:rPr lang="en-US" sz="1400" dirty="0" smtClean="0">
                <a:solidFill>
                  <a:schemeClr val="accent1"/>
                </a:solidFill>
              </a:rPr>
              <a:t>Trimming</a:t>
            </a:r>
          </a:p>
          <a:p>
            <a:r>
              <a:rPr lang="en-US" sz="1400" dirty="0" smtClean="0">
                <a:solidFill>
                  <a:schemeClr val="accent1"/>
                </a:solidFill>
              </a:rPr>
              <a:t>Remove leftover adapters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07147" y="2003862"/>
            <a:ext cx="13990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</a:rPr>
              <a:t>Map to Reference</a:t>
            </a:r>
          </a:p>
          <a:p>
            <a:r>
              <a:rPr lang="en-US" sz="1400" dirty="0" smtClean="0">
                <a:solidFill>
                  <a:schemeClr val="accent1"/>
                </a:solidFill>
              </a:rPr>
              <a:t>Sort mapped reads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724427" y="1996225"/>
            <a:ext cx="20014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</a:rPr>
              <a:t>Merge aligned reads for all individuals</a:t>
            </a:r>
          </a:p>
          <a:p>
            <a:r>
              <a:rPr lang="en-US" sz="1400" dirty="0" smtClean="0">
                <a:solidFill>
                  <a:schemeClr val="accent1"/>
                </a:solidFill>
              </a:rPr>
              <a:t>Find any site different b/t at least 2 samples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1806873" y="2407533"/>
            <a:ext cx="204808" cy="146766"/>
          </a:xfrm>
          <a:prstGeom prst="rightArrow">
            <a:avLst>
              <a:gd name="adj1" fmla="val 50000"/>
              <a:gd name="adj2" fmla="val 101852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5160127" y="2407533"/>
            <a:ext cx="204808" cy="146766"/>
          </a:xfrm>
          <a:prstGeom prst="rightArrow">
            <a:avLst>
              <a:gd name="adj1" fmla="val 50000"/>
              <a:gd name="adj2" fmla="val 101852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6703765" y="2407533"/>
            <a:ext cx="204808" cy="146766"/>
          </a:xfrm>
          <a:prstGeom prst="rightArrow">
            <a:avLst>
              <a:gd name="adj1" fmla="val 50000"/>
              <a:gd name="adj2" fmla="val 101852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8458171" y="2415403"/>
            <a:ext cx="204808" cy="146766"/>
          </a:xfrm>
          <a:prstGeom prst="rightArrow">
            <a:avLst>
              <a:gd name="adj1" fmla="val 50000"/>
              <a:gd name="adj2" fmla="val 101852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10521111" y="2407533"/>
            <a:ext cx="204808" cy="146766"/>
          </a:xfrm>
          <a:prstGeom prst="rightArrow">
            <a:avLst>
              <a:gd name="adj1" fmla="val 50000"/>
              <a:gd name="adj2" fmla="val 101852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3472538" y="2409613"/>
            <a:ext cx="204808" cy="146766"/>
          </a:xfrm>
          <a:prstGeom prst="rightArrow">
            <a:avLst>
              <a:gd name="adj1" fmla="val 50000"/>
              <a:gd name="adj2" fmla="val 101852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015920" y="2957969"/>
            <a:ext cx="776175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FASTQ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46788" y="2957969"/>
            <a:ext cx="776175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FASTQ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142656" y="2957969"/>
            <a:ext cx="1162049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SAM/BAM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883939" y="2957969"/>
            <a:ext cx="543482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VCF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069990" y="3509985"/>
            <a:ext cx="1563261" cy="595610"/>
          </a:xfrm>
          <a:prstGeom prst="roundRect">
            <a:avLst>
              <a:gd name="adj" fmla="val 39030"/>
            </a:avLst>
          </a:prstGeom>
          <a:solidFill>
            <a:schemeClr val="bg2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Minimum quality to “trust” a base call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069555" y="4240684"/>
            <a:ext cx="1563696" cy="833854"/>
          </a:xfrm>
          <a:prstGeom prst="roundRect">
            <a:avLst>
              <a:gd name="adj" fmla="val 39030"/>
            </a:avLst>
          </a:prstGeom>
          <a:solidFill>
            <a:schemeClr val="bg2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Minimum length to keep a trimmed read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62531" y="3509985"/>
            <a:ext cx="1263822" cy="833854"/>
          </a:xfrm>
          <a:prstGeom prst="roundRect">
            <a:avLst>
              <a:gd name="adj" fmla="val 39030"/>
            </a:avLst>
          </a:prstGeom>
          <a:solidFill>
            <a:schemeClr val="bg2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How many mismatches to allow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877782" y="3390863"/>
            <a:ext cx="1422490" cy="833854"/>
          </a:xfrm>
          <a:prstGeom prst="roundRect">
            <a:avLst>
              <a:gd name="adj" fmla="val 39030"/>
            </a:avLst>
          </a:prstGeom>
          <a:solidFill>
            <a:schemeClr val="bg2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overage req. to call a SNP w/in a sample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206483" y="4476763"/>
            <a:ext cx="1405726" cy="833854"/>
          </a:xfrm>
          <a:prstGeom prst="roundRect">
            <a:avLst>
              <a:gd name="adj" fmla="val 39030"/>
            </a:avLst>
          </a:prstGeom>
          <a:solidFill>
            <a:schemeClr val="bg2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Min. mapping quality to trust a read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8886164" y="4343839"/>
            <a:ext cx="1405726" cy="833854"/>
          </a:xfrm>
          <a:prstGeom prst="roundRect">
            <a:avLst>
              <a:gd name="adj" fmla="val 39030"/>
            </a:avLst>
          </a:prstGeom>
          <a:solidFill>
            <a:schemeClr val="bg2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</a:rPr>
              <a:t># </a:t>
            </a:r>
            <a:r>
              <a:rPr lang="en-US" sz="1200" smtClean="0">
                <a:solidFill>
                  <a:schemeClr val="bg2">
                    <a:lumMod val="25000"/>
                  </a:schemeClr>
                </a:solidFill>
              </a:rPr>
              <a:t>Samples required to keep SNP</a:t>
            </a:r>
            <a:endParaRPr lang="en-US" sz="1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7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742</TotalTime>
  <Words>1054</Words>
  <Application>Microsoft Macintosh PowerPoint</Application>
  <PresentationFormat>Widescreen</PresentationFormat>
  <Paragraphs>349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Times New Roman</vt:lpstr>
      <vt:lpstr>Arial</vt:lpstr>
      <vt:lpstr>Retrospect</vt:lpstr>
      <vt:lpstr>Introduction to Next-Generation  Sequencing  </vt:lpstr>
      <vt:lpstr>Outline</vt:lpstr>
      <vt:lpstr>What is “Next-Gen” Sequencing (NGS)?</vt:lpstr>
      <vt:lpstr>NGS Methods and Their Applications</vt:lpstr>
      <vt:lpstr>Whole Genome Sequencing (WGS)</vt:lpstr>
      <vt:lpstr>Constructing an Illumina Library</vt:lpstr>
      <vt:lpstr>Sequencing-By-Synthesis</vt:lpstr>
      <vt:lpstr>Illumina Output: Fastq Format</vt:lpstr>
      <vt:lpstr>Data Processing Pipeline</vt:lpstr>
      <vt:lpstr>Read Mapping/Alignment</vt:lpstr>
      <vt:lpstr>SNP Calling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Next-Generation  Sequencing  </dc:title>
  <dc:creator>Microsoft Office User</dc:creator>
  <cp:lastModifiedBy>Microsoft Office User</cp:lastModifiedBy>
  <cp:revision>74</cp:revision>
  <dcterms:created xsi:type="dcterms:W3CDTF">2017-08-16T16:57:16Z</dcterms:created>
  <dcterms:modified xsi:type="dcterms:W3CDTF">2017-08-17T20:28:28Z</dcterms:modified>
</cp:coreProperties>
</file>

<file path=docProps/thumbnail.jpeg>
</file>